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notesSlides/notesSlide29.xml" ContentType="application/vnd.openxmlformats-officedocument.presentationml.notesSlide+xml"/>
  <Override PartName="/ppt/tags/tag20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21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22.xml" ContentType="application/vnd.openxmlformats-officedocument.presentationml.tags+xml"/>
  <Override PartName="/ppt/notesSlides/notesSlide4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0" r:id="rId2"/>
    <p:sldId id="261" r:id="rId3"/>
    <p:sldId id="262" r:id="rId4"/>
    <p:sldId id="312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14" r:id="rId13"/>
    <p:sldId id="374" r:id="rId14"/>
    <p:sldId id="331" r:id="rId15"/>
    <p:sldId id="332" r:id="rId16"/>
    <p:sldId id="334" r:id="rId17"/>
    <p:sldId id="383" r:id="rId18"/>
    <p:sldId id="339" r:id="rId19"/>
    <p:sldId id="340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54" r:id="rId28"/>
    <p:sldId id="355" r:id="rId29"/>
    <p:sldId id="350" r:id="rId30"/>
    <p:sldId id="349" r:id="rId31"/>
    <p:sldId id="353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75" r:id="rId45"/>
    <p:sldId id="368" r:id="rId46"/>
    <p:sldId id="369" r:id="rId47"/>
    <p:sldId id="37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4" pos="3250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pos="4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17C"/>
    <a:srgbClr val="000000"/>
    <a:srgbClr val="0432FF"/>
    <a:srgbClr val="16A287"/>
    <a:srgbClr val="777777"/>
    <a:srgbClr val="C0C0C0"/>
    <a:srgbClr val="0066FF"/>
    <a:srgbClr val="00FA00"/>
    <a:srgbClr val="FF9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82082" autoAdjust="0"/>
  </p:normalViewPr>
  <p:slideViewPr>
    <p:cSldViewPr showGuides="1">
      <p:cViewPr varScale="1">
        <p:scale>
          <a:sx n="73" d="100"/>
          <a:sy n="73" d="100"/>
        </p:scale>
        <p:origin x="826" y="62"/>
      </p:cViewPr>
      <p:guideLst>
        <p:guide orient="horz" pos="2115"/>
        <p:guide pos="3250"/>
        <p:guide pos="7061"/>
        <p:guide pos="48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afternoon, everyone. My name is Tong Yang. I am from Peking University.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my topic is ``</a:t>
            </a:r>
            <a:r>
              <a:rPr lang="en-US" altLang="zh-CN" sz="1200" dirty="0" smtClean="0">
                <a:latin typeface="+mn-ea"/>
                <a:cs typeface="Microsoft YaHei" charset="0"/>
              </a:rPr>
              <a:t>Elastic Sketch: Adaptive and Fast Network-wide Measurements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818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560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Most existing solutions are designed</a:t>
            </a:r>
            <a:r>
              <a:rPr lang="en-US" altLang="zh-CN" baseline="0" dirty="0" smtClean="0"/>
              <a:t> for a specific platform.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Our goal is to achieve that the designed sketches can be implemented on six platforms.</a:t>
            </a:r>
          </a:p>
          <a:p>
            <a:r>
              <a:rPr lang="en-US" altLang="zh-CN" baseline="0" dirty="0" smtClean="0"/>
              <a:t>Including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0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There are many</a:t>
            </a:r>
            <a:r>
              <a:rPr lang="en-US" altLang="zh-CN" baseline="0" dirty="0" smtClean="0"/>
              <a:t> measurement tasks. Typical ones include: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34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 we show the most classic sketch: Count-min</a:t>
            </a:r>
            <a:r>
              <a:rPr lang="en-US" altLang="zh-CN" baseline="0" dirty="0" smtClean="0"/>
              <a:t> sketch, CM sketch for short.</a:t>
            </a:r>
          </a:p>
          <a:p>
            <a:r>
              <a:rPr lang="en-US" altLang="zh-CN" baseline="0" dirty="0" smtClean="0"/>
              <a:t>Suppose we have many packets, each item is a packet, and each color is a flow.</a:t>
            </a:r>
          </a:p>
          <a:p>
            <a:r>
              <a:rPr lang="en-US" altLang="zh-CN" baseline="0" dirty="0" smtClean="0"/>
              <a:t>We want to know the number of packets in each flow.</a:t>
            </a:r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84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present out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 – Cold filter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719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explain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Elastic sketch in terms of the following six aspects.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78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923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Why it works?</a:t>
            </a:r>
          </a:p>
          <a:p>
            <a:endParaRPr lang="en-US" altLang="zh-CN" dirty="0"/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elephant flows, they have large positive votes, and thus with high probability will stay in the heavy part.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For mice flows, even if they are lucky to be inserted into the heavy part, but will be evicted to the light part soon.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Given a bucket in the heavy part, if the flag is false, its flow size has no error.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Otherwise, the error is incurred by mice flows in the light part, which is often small.</a:t>
            </a:r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80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The packet rate is naturally variable and could vary drastically.</a:t>
            </a:r>
          </a:p>
          <a:p>
            <a:endParaRPr lang="en-US" altLang="zh-CN" sz="120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processing speed of existing sketches on software platforms is fixed in terms of packet rate.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12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The packet rate is naturally variable and could vary drastically.</a:t>
            </a:r>
          </a:p>
          <a:p>
            <a:endParaRPr lang="en-US" altLang="zh-CN" sz="120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processing speed of existing sketches on software platforms is fixed in terms of packet rate.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4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outline, and we first introduce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background.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10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The packet rate is naturally variable and could vary drastically.</a:t>
            </a:r>
          </a:p>
          <a:p>
            <a:endParaRPr lang="en-US" altLang="zh-CN" sz="120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processing speed of existing sketches on software platforms is fixed in terms of packet rate.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55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The packet rate is naturally variable and could vary drastically.</a:t>
            </a:r>
          </a:p>
          <a:p>
            <a:endParaRPr lang="en-US" altLang="zh-CN" sz="120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processing speed of existing sketches on software platforms is fixed in terms of packet rate.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15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 we use an example to</a:t>
            </a:r>
            <a:r>
              <a:rPr lang="en-US" altLang="zh-CN" baseline="0" dirty="0" smtClean="0"/>
              <a:t> show the compression algorithm.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We have a sketch with width</a:t>
            </a:r>
            <a:r>
              <a:rPr lang="en-US" altLang="zh-CN" baseline="0" dirty="0" smtClean="0"/>
              <a:t> of 9, and suppose we want to compress its width to 3.</a:t>
            </a:r>
          </a:p>
          <a:p>
            <a:r>
              <a:rPr lang="en-US" altLang="zh-CN" baseline="0" dirty="0" smtClean="0"/>
              <a:t>There are three steps:</a:t>
            </a:r>
          </a:p>
          <a:p>
            <a:pPr marL="228600" indent="-228600">
              <a:buAutoNum type="arabicParenR"/>
            </a:pPr>
            <a:r>
              <a:rPr lang="en-US" altLang="zh-CN" baseline="0" dirty="0" smtClean="0"/>
              <a:t>first, we split the sketch A into three divisions equally</a:t>
            </a:r>
          </a:p>
          <a:p>
            <a:pPr marL="228600" indent="-228600">
              <a:buAutoNum type="arabicParenR"/>
            </a:pPr>
            <a:r>
              <a:rPr lang="en-US" altLang="zh-CN" baseline="0" dirty="0" smtClean="0"/>
              <a:t>We build a sketch B with width of 3.</a:t>
            </a:r>
          </a:p>
          <a:p>
            <a:pPr marL="228600" indent="-228600">
              <a:buAutoNum type="arabicParenR"/>
            </a:pPr>
            <a:r>
              <a:rPr lang="en-US" altLang="zh-CN" baseline="0" dirty="0" smtClean="0"/>
              <a:t>We consider the counters with the same index as one group.</a:t>
            </a:r>
          </a:p>
          <a:p>
            <a:pPr marL="0" indent="0">
              <a:buNone/>
            </a:pPr>
            <a:r>
              <a:rPr lang="en-US" altLang="zh-CN" baseline="0" dirty="0" smtClean="0"/>
              <a:t>For counters in one group, we have two method to compress them: using the sum value or the max value.</a:t>
            </a:r>
          </a:p>
          <a:p>
            <a:pPr marL="0" indent="0">
              <a:buNone/>
            </a:pPr>
            <a:r>
              <a:rPr lang="en-US" altLang="zh-CN" baseline="0" dirty="0" smtClean="0"/>
              <a:t>If we use the max, the accuracy can be improved a lot.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Then we show how the hash functions change?</a:t>
            </a:r>
          </a:p>
          <a:p>
            <a:pPr marL="0" indent="0">
              <a:buNone/>
            </a:pPr>
            <a:r>
              <a:rPr lang="en-US" altLang="zh-CN" baseline="0" dirty="0" smtClean="0"/>
              <a:t>We give two simple example: 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And therefore, the hash function is changed from h()%9 to h()%3, therefore, our compression does not need any additional data </a:t>
            </a:r>
            <a:r>
              <a:rPr lang="en-US" altLang="zh-CN" baseline="0" dirty="0" err="1" smtClean="0"/>
              <a:t>strucutres</a:t>
            </a:r>
            <a:r>
              <a:rPr lang="en-US" altLang="zh-CN" baseline="0" dirty="0" smtClean="0"/>
              <a:t>.</a:t>
            </a:r>
          </a:p>
          <a:p>
            <a:pPr marL="0" indent="0">
              <a:buNone/>
            </a:pPr>
            <a:r>
              <a:rPr lang="en-US" altLang="zh-CN" baseline="0" dirty="0" smtClean="0"/>
              <a:t>What’s more, we do not need decompression.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171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Then, we can also</a:t>
            </a:r>
            <a:r>
              <a:rPr lang="en-US" altLang="zh-CN" baseline="0" dirty="0" smtClean="0"/>
              <a:t> merge sketches.</a:t>
            </a:r>
          </a:p>
          <a:p>
            <a:r>
              <a:rPr lang="en-US" altLang="zh-CN" baseline="0" dirty="0" smtClean="0"/>
              <a:t>Here we show how to merge two sketches with the same hash functions and same size.</a:t>
            </a:r>
          </a:p>
          <a:p>
            <a:r>
              <a:rPr lang="en-US" altLang="zh-CN" baseline="0" dirty="0" smtClean="0"/>
              <a:t>Similarly, the counters with the same index are regarded as one group.</a:t>
            </a:r>
          </a:p>
          <a:p>
            <a:r>
              <a:rPr lang="en-US" altLang="zh-CN" baseline="0" dirty="0" smtClean="0"/>
              <a:t>For counters in one group, we compress them into one.</a:t>
            </a:r>
          </a:p>
          <a:p>
            <a:r>
              <a:rPr lang="en-US" altLang="zh-CN" baseline="0" dirty="0" smtClean="0"/>
              <a:t>Similarly again, we can use the sum value or the max value. </a:t>
            </a:r>
          </a:p>
          <a:p>
            <a:r>
              <a:rPr lang="en-US" altLang="zh-CN" baseline="0" dirty="0" smtClean="0"/>
              <a:t>And using max value can achieve much higher accuracy.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457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106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496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example, as shown in this figure, we just copy the heavy part.</a:t>
            </a:r>
          </a:p>
          <a:p>
            <a:r>
              <a:rPr lang="en-US" altLang="zh-CN" baseline="0" dirty="0" smtClean="0"/>
              <a:t>After the copy operation, each flow has a redundant copy. </a:t>
            </a:r>
          </a:p>
          <a:p>
            <a:r>
              <a:rPr lang="en-US" altLang="zh-CN" baseline="0" dirty="0" smtClean="0"/>
              <a:t>A straightforward solution is to eliminate the redundancy by scanning all buckets.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We</a:t>
            </a:r>
            <a:r>
              <a:rPr lang="en-US" altLang="zh-CN" baseline="0" dirty="0" smtClean="0"/>
              <a:t> propose a lazy elimination. </a:t>
            </a:r>
          </a:p>
          <a:p>
            <a:r>
              <a:rPr lang="en-US" altLang="zh-CN" baseline="0" dirty="0" smtClean="0"/>
              <a:t>For example, a flow f2 is mapped to this bucket, we check whether f3 is a redundancy. </a:t>
            </a:r>
          </a:p>
          <a:p>
            <a:r>
              <a:rPr lang="en-US" altLang="zh-CN" baseline="0" dirty="0" smtClean="0"/>
              <a:t>After computing the hash function, we find it is a redundancy, and we delete f3 and insert flow f2.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Similar, the hash function is changed from h(.)%4 to h(.)%8.</a:t>
            </a:r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832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present the third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 -- Optimizations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9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There are</a:t>
            </a:r>
            <a:r>
              <a:rPr lang="en-US" altLang="zh-CN" sz="1200" baseline="0" dirty="0" smtClean="0"/>
              <a:t> four optimized version: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293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First, we introduce the software version.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30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introduce the background.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262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The packet rate is naturally variable and could vary drastically.</a:t>
            </a:r>
          </a:p>
          <a:p>
            <a:endParaRPr lang="en-US" altLang="zh-CN" sz="120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processing speed of existing sketches on software platforms is fixed in terms of packet rate.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971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The packet rate is naturally variable and could vary drastically.</a:t>
            </a:r>
          </a:p>
          <a:p>
            <a:endParaRPr lang="en-US" altLang="zh-CN" sz="120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processing speed of existing sketches on software platforms is fixed in terms of packet rate.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8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For each CPU core, we use one thread.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For</a:t>
            </a:r>
            <a:r>
              <a:rPr lang="en-US" altLang="zh-CN" sz="1200" baseline="0" dirty="0" smtClean="0"/>
              <a:t> each thread, we build one sketch.</a:t>
            </a:r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When all sketches are built completely, we merge them to one.</a:t>
            </a:r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Similarly, for counters with the same index, we use the max value to achieve high accuracy.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580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present out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 – Cold filter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85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586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present the implementations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7641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31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present experimental results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936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experimental setup.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four one-hour public traffic traces collected in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Equinix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-Chicago monitor from CAIDA.</a:t>
            </a:r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9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algorithms compared in our experiments.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75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measurements provide important information for network operations, such as quality of service, congestion control, anomaly detection and so on.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best solution for measurement is sketch.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519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experimental results, the memory , we find that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738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four one-hour public traffic traces collected in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Equinix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-Chicago monitor from CAIDA.</a:t>
            </a:r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6034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four one-hour public traffic traces collected in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Equinix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-Chicago monitor from CAIDA.</a:t>
            </a:r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867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four one-hour public traffic traces collected in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Equinix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-Chicago monitor from CAIDA.</a:t>
            </a:r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223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42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present out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 – Cold filter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8971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four one-hour public traffic traces collected in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Equinix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-Chicago monitor from CAIDA.</a:t>
            </a:r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105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31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Existing measurement solutions  mainly focus on a good trade-off among accuracy, speed and memory usage. The state-of-the-art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UnivMon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[2] pays attention to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additional aspect, generality, namely using one sketch to process many tasks, and makes a good trade-off among these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four dimensions.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00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additional to the above four dimensions,</a:t>
            </a:r>
            <a:r>
              <a:rPr lang="en-US" altLang="zh-CN" baseline="0" dirty="0" smtClean="0"/>
              <a:t> we pay attention to another two aspects: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86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traffic characteristics vary drastically, significantly degrading the measurement performance. Therefore, it is desirable to achieve accurate network measurements when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traffic characteristics vary a lot.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201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traffic characteristic is the available bandwidth. In data centers, administrators care more about the state of the whole network than a single link or node, known as network-wide measurements.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this, they often deploy many measurement nodes, which periodically report sketches to a collector.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network congestion is common, and the available bandwidth is unstable.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naïve solution is to build many sketches with different sizes, and sent the sketch with appropriate size.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solution is to actively compress the sketch according to the current available bandwidth.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first work to compress sketches.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The packet rate is naturally variable and could vary drastically.</a:t>
            </a:r>
          </a:p>
          <a:p>
            <a:endParaRPr lang="en-US" altLang="zh-CN" sz="120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processing speed of existing sketches on software platforms is fixed in terms of packet rate.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0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1357313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73216"/>
            <a:ext cx="12216680" cy="148478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毕业论文答辩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学院：金融学院</a:t>
            </a:r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专业：国际金融</a:t>
            </a:r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答辩人：北纬君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指导老师：北纬君</a:t>
            </a:r>
          </a:p>
        </p:txBody>
      </p:sp>
    </p:spTree>
    <p:extLst>
      <p:ext uri="{BB962C8B-B14F-4D97-AF65-F5344CB8AC3E}">
        <p14:creationId xmlns:p14="http://schemas.microsoft.com/office/powerpoint/2010/main" val="3784307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143672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4367808" y="1340768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01</a:t>
            </a:r>
            <a:endParaRPr lang="zh-CN" altLang="en-US" dirty="0" smtClean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7808" y="2105370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02</a:t>
            </a:r>
            <a:endParaRPr lang="zh-CN" altLang="en-US" dirty="0" smtClean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4367808" y="2869972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03</a:t>
            </a:r>
            <a:endParaRPr lang="zh-CN" altLang="en-US" dirty="0" smtClean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4367808" y="3634574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04</a:t>
            </a:r>
            <a:endParaRPr lang="zh-CN" altLang="en-US" dirty="0" smtClean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4367808" y="4399176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05</a:t>
            </a:r>
            <a:endParaRPr lang="zh-CN" altLang="en-US" dirty="0" smtClean="0"/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6600056" y="1340768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6600056" y="211185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6600056" y="2866711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6600056" y="3634805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6600056" y="4411975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研究应用与成果</a:t>
            </a:r>
          </a:p>
        </p:txBody>
      </p:sp>
      <p:sp>
        <p:nvSpPr>
          <p:cNvPr id="19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4367808" y="51765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 06</a:t>
            </a:r>
            <a:endParaRPr lang="zh-CN" altLang="en-US" dirty="0" smtClean="0"/>
          </a:p>
        </p:txBody>
      </p:sp>
      <p:sp>
        <p:nvSpPr>
          <p:cNvPr id="21" name="文本占位符 148"/>
          <p:cNvSpPr>
            <a:spLocks noGrp="1"/>
          </p:cNvSpPr>
          <p:nvPr>
            <p:ph type="body" sz="quarter" idx="23" hasCustomPrompt="1"/>
          </p:nvPr>
        </p:nvSpPr>
        <p:spPr>
          <a:xfrm>
            <a:off x="6600056" y="5189374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Conclusion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47469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01</a:t>
            </a:r>
            <a:endParaRPr lang="zh-CN" altLang="en-US" dirty="0" smtClean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ONE</a:t>
            </a:r>
            <a:endParaRPr lang="zh-CN" altLang="en-US" dirty="0" smtClean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绪论引言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698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01</a:t>
            </a:r>
            <a:endParaRPr lang="zh-CN" altLang="en-US" dirty="0" smtClean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521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5276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3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3.pn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3.png"/><Relationship Id="rId2" Type="http://schemas.microsoft.com/office/2007/relationships/media" Target="../media/media16.m4a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3.png"/><Relationship Id="rId2" Type="http://schemas.microsoft.com/office/2007/relationships/media" Target="../media/media17.m4a"/><Relationship Id="rId1" Type="http://schemas.openxmlformats.org/officeDocument/2006/relationships/tags" Target="../tags/tag11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9.m4a"/><Relationship Id="rId7" Type="http://schemas.openxmlformats.org/officeDocument/2006/relationships/image" Target="../media/image7.png"/><Relationship Id="rId2" Type="http://schemas.microsoft.com/office/2007/relationships/media" Target="../media/media19.m4a"/><Relationship Id="rId1" Type="http://schemas.openxmlformats.org/officeDocument/2006/relationships/tags" Target="../tags/tag1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3.m4a"/><Relationship Id="rId7" Type="http://schemas.openxmlformats.org/officeDocument/2006/relationships/image" Target="../media/image9.emf"/><Relationship Id="rId2" Type="http://schemas.microsoft.com/office/2007/relationships/media" Target="../media/media23.m4a"/><Relationship Id="rId1" Type="http://schemas.openxmlformats.org/officeDocument/2006/relationships/tags" Target="../tags/tag15.xml"/><Relationship Id="rId6" Type="http://schemas.openxmlformats.org/officeDocument/2006/relationships/image" Target="../media/image8.emf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7" Type="http://schemas.openxmlformats.org/officeDocument/2006/relationships/image" Target="../media/image3.png"/><Relationship Id="rId2" Type="http://schemas.microsoft.com/office/2007/relationships/media" Target="../media/media30.m4a"/><Relationship Id="rId1" Type="http://schemas.openxmlformats.org/officeDocument/2006/relationships/tags" Target="../tags/tag20.xml"/><Relationship Id="rId6" Type="http://schemas.openxmlformats.org/officeDocument/2006/relationships/image" Target="../media/image10.emf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43.m4a"/><Relationship Id="rId7" Type="http://schemas.openxmlformats.org/officeDocument/2006/relationships/image" Target="../media/image18.png"/><Relationship Id="rId2" Type="http://schemas.microsoft.com/office/2007/relationships/media" Target="../media/media43.m4a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media46.m4a"/><Relationship Id="rId2" Type="http://schemas.microsoft.com/office/2007/relationships/media" Target="../media/media46.m4a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media" Target="../media/media47.m4a"/><Relationship Id="rId7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47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28368" y="1484784"/>
            <a:ext cx="10481847" cy="1330429"/>
          </a:xfrm>
        </p:spPr>
        <p:txBody>
          <a:bodyPr/>
          <a:lstStyle/>
          <a:p>
            <a:pPr algn="ctr"/>
            <a:r>
              <a:rPr lang="en-US" altLang="zh-CN" sz="4000" dirty="0">
                <a:latin typeface="+mn-ea"/>
                <a:cs typeface="Microsoft YaHei" charset="0"/>
              </a:rPr>
              <a:t>Elastic Sketch: Adaptive and Fast Network-wide Measurements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930841" y="2928888"/>
            <a:ext cx="9637767" cy="23723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u="sng" dirty="0" smtClean="0">
                <a:solidFill>
                  <a:srgbClr val="0432FF"/>
                </a:solidFill>
              </a:rPr>
              <a:t>Tong </a:t>
            </a:r>
            <a:r>
              <a:rPr lang="en-US" altLang="zh-CN" sz="2000" u="sng" dirty="0">
                <a:solidFill>
                  <a:srgbClr val="0432FF"/>
                </a:solidFill>
              </a:rPr>
              <a:t>Yang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, </a:t>
            </a:r>
            <a:r>
              <a:rPr lang="en-US" altLang="zh-CN" sz="2000" b="0" dirty="0" err="1" smtClean="0">
                <a:solidFill>
                  <a:srgbClr val="0432FF"/>
                </a:solidFill>
              </a:rPr>
              <a:t>Jie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 Jiang, Peng Liu	Peking University, China</a:t>
            </a:r>
            <a:endParaRPr lang="en-US" altLang="zh-CN" sz="2000" b="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altLang="zh-CN" sz="2000" b="0" dirty="0" err="1">
                <a:solidFill>
                  <a:srgbClr val="0432FF"/>
                </a:solidFill>
              </a:rPr>
              <a:t>Qun</a:t>
            </a:r>
            <a:r>
              <a:rPr lang="en-US" altLang="zh-CN" sz="2000" b="0" dirty="0">
                <a:solidFill>
                  <a:srgbClr val="0432FF"/>
                </a:solidFill>
              </a:rPr>
              <a:t> Huang,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				ICT, CAS,</a:t>
            </a:r>
            <a:r>
              <a:rPr lang="en-US" altLang="zh-CN" sz="2000" b="0" dirty="0">
                <a:solidFill>
                  <a:srgbClr val="0432FF"/>
                </a:solidFill>
              </a:rPr>
              <a:t>	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     China</a:t>
            </a:r>
            <a:endParaRPr lang="en-US" altLang="zh-CN" sz="2000" b="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altLang="zh-CN" sz="2000" b="0" dirty="0" err="1" smtClean="0">
                <a:solidFill>
                  <a:srgbClr val="0432FF"/>
                </a:solidFill>
              </a:rPr>
              <a:t>Junzhi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 Gong, Yang Zhou, 		</a:t>
            </a:r>
            <a:r>
              <a:rPr lang="en-US" altLang="zh-CN" sz="2000" b="0" dirty="0">
                <a:solidFill>
                  <a:srgbClr val="0432FF"/>
                </a:solidFill>
              </a:rPr>
              <a:t>Peking University, China</a:t>
            </a:r>
          </a:p>
          <a:p>
            <a:pPr marL="0" indent="0">
              <a:buNone/>
            </a:pPr>
            <a:r>
              <a:rPr lang="en-US" altLang="zh-CN" sz="2000" b="0" dirty="0" err="1">
                <a:solidFill>
                  <a:srgbClr val="0432FF"/>
                </a:solidFill>
              </a:rPr>
              <a:t>Rui</a:t>
            </a:r>
            <a:r>
              <a:rPr lang="en-US" altLang="zh-CN" sz="2000" b="0" dirty="0">
                <a:solidFill>
                  <a:srgbClr val="0432FF"/>
                </a:solidFill>
              </a:rPr>
              <a:t> 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Miao, 				Alibaba Group,</a:t>
            </a:r>
            <a:r>
              <a:rPr lang="en-US" altLang="zh-CN" sz="2000" b="0" dirty="0">
                <a:solidFill>
                  <a:srgbClr val="0432FF"/>
                </a:solidFill>
              </a:rPr>
              <a:t> 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   China</a:t>
            </a:r>
          </a:p>
          <a:p>
            <a:pPr marL="0" indent="0">
              <a:buNone/>
            </a:pPr>
            <a:r>
              <a:rPr lang="en-US" altLang="zh-CN" sz="2000" b="0" dirty="0" err="1" smtClean="0">
                <a:solidFill>
                  <a:srgbClr val="0432FF"/>
                </a:solidFill>
              </a:rPr>
              <a:t>Xiaoming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 Li, 				Peking </a:t>
            </a:r>
            <a:r>
              <a:rPr lang="en-US" altLang="zh-CN" sz="2000" b="0" dirty="0">
                <a:solidFill>
                  <a:srgbClr val="0432FF"/>
                </a:solidFill>
              </a:rPr>
              <a:t>University, China</a:t>
            </a:r>
          </a:p>
          <a:p>
            <a:pPr marL="0" indent="0">
              <a:buNone/>
            </a:pPr>
            <a:r>
              <a:rPr lang="en-US" altLang="zh-CN" sz="2000" b="0" dirty="0" smtClean="0">
                <a:solidFill>
                  <a:srgbClr val="0432FF"/>
                </a:solidFill>
              </a:rPr>
              <a:t>Steve </a:t>
            </a:r>
            <a:r>
              <a:rPr lang="en-US" altLang="zh-CN" sz="2000" b="0" dirty="0" err="1" smtClean="0">
                <a:solidFill>
                  <a:srgbClr val="0432FF"/>
                </a:solidFill>
              </a:rPr>
              <a:t>Uhlig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.				Queen </a:t>
            </a:r>
            <a:r>
              <a:rPr lang="en-US" altLang="zh-CN" sz="2000" b="0" dirty="0">
                <a:solidFill>
                  <a:srgbClr val="0432FF"/>
                </a:solidFill>
              </a:rPr>
              <a:t>Mary University of London, </a:t>
            </a:r>
            <a:r>
              <a:rPr lang="en-US" altLang="zh-CN" sz="2000" b="0" dirty="0" smtClean="0">
                <a:solidFill>
                  <a:srgbClr val="0432FF"/>
                </a:solidFill>
              </a:rPr>
              <a:t>UK</a:t>
            </a:r>
            <a:endParaRPr lang="zh-CN" altLang="en-US" sz="2000" b="0" dirty="0">
              <a:solidFill>
                <a:srgbClr val="0432FF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528048" y="5517232"/>
            <a:ext cx="4490784" cy="12241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Tong Yang</a:t>
            </a:r>
            <a:r>
              <a:rPr lang="en-US" altLang="zh-CN" sz="2000" b="0" dirty="0"/>
              <a:t>,  Peking </a:t>
            </a:r>
            <a:r>
              <a:rPr lang="en-US" altLang="zh-CN" sz="2000" b="0" dirty="0" smtClean="0"/>
              <a:t>University</a:t>
            </a:r>
          </a:p>
          <a:p>
            <a:pPr marL="0" indent="0">
              <a:buNone/>
            </a:pPr>
            <a:r>
              <a:rPr lang="en-US" altLang="zh-CN" sz="2000" b="0" dirty="0" smtClean="0"/>
              <a:t>yangtongemail@gmail.com</a:t>
            </a:r>
            <a:endParaRPr lang="en-US" altLang="zh-CN" sz="2000" b="0" dirty="0"/>
          </a:p>
          <a:p>
            <a:pPr marL="0" indent="0">
              <a:buNone/>
            </a:pPr>
            <a:r>
              <a:rPr lang="en-US" altLang="zh-CN" sz="2000" b="0" dirty="0"/>
              <a:t>http://net.pku.edu.cn/~yangtong</a:t>
            </a:r>
            <a:endParaRPr lang="zh-CN" altLang="en-US" sz="2000" b="0" dirty="0"/>
          </a:p>
        </p:txBody>
      </p:sp>
      <p:grpSp>
        <p:nvGrpSpPr>
          <p:cNvPr id="7" name="组合 6"/>
          <p:cNvGrpSpPr/>
          <p:nvPr/>
        </p:nvGrpSpPr>
        <p:grpSpPr>
          <a:xfrm>
            <a:off x="828368" y="116632"/>
            <a:ext cx="4271963" cy="1152128"/>
            <a:chOff x="479376" y="479847"/>
            <a:chExt cx="4271963" cy="1208088"/>
          </a:xfrm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89"/>
          <a:stretch/>
        </p:blipFill>
        <p:spPr>
          <a:xfrm>
            <a:off x="7680176" y="116632"/>
            <a:ext cx="4324350" cy="1293468"/>
          </a:xfrm>
          <a:prstGeom prst="rect">
            <a:avLst/>
          </a:prstGeom>
        </p:spPr>
      </p:pic>
      <p:pic>
        <p:nvPicPr>
          <p:cNvPr id="60" name="音频 5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0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62"/>
    </mc:Choice>
    <mc:Fallback>
      <p:transition spd="slow" advTm="15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275032" cy="496824"/>
          </a:xfrm>
        </p:spPr>
        <p:txBody>
          <a:bodyPr/>
          <a:lstStyle/>
          <a:p>
            <a:r>
              <a:rPr lang="en-US" altLang="zh-CN" dirty="0" smtClean="0"/>
              <a:t>Background---flow size distribution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4439816" y="1160546"/>
            <a:ext cx="775218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Network traffic is skewed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>
                <a:solidFill>
                  <a:srgbClr val="000000"/>
                </a:solidFill>
              </a:rPr>
              <a:t>	1) </a:t>
            </a:r>
            <a:r>
              <a:rPr lang="en-US" altLang="zh-CN" sz="3200" dirty="0" smtClean="0">
                <a:solidFill>
                  <a:srgbClr val="000000"/>
                </a:solidFill>
              </a:rPr>
              <a:t>Majority: mice flows 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2</a:t>
            </a:r>
            <a:r>
              <a:rPr lang="en-US" altLang="zh-CN" sz="3200" dirty="0">
                <a:solidFill>
                  <a:srgbClr val="000000"/>
                </a:solidFill>
              </a:rPr>
              <a:t>) </a:t>
            </a:r>
            <a:r>
              <a:rPr lang="en-US" altLang="zh-CN" sz="3200" dirty="0" smtClean="0">
                <a:solidFill>
                  <a:srgbClr val="000000"/>
                </a:solidFill>
              </a:rPr>
              <a:t>Minority: elephant flows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/>
              <a:t>Separation is effective</a:t>
            </a:r>
            <a:endParaRPr lang="en-US" altLang="zh-CN" sz="3200" dirty="0"/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1) use large and small counters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	2) </a:t>
            </a:r>
            <a:r>
              <a:rPr lang="en-US" altLang="zh-CN" sz="3200" dirty="0" smtClean="0">
                <a:solidFill>
                  <a:srgbClr val="000000"/>
                </a:solidFill>
              </a:rPr>
              <a:t>use different data structures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/>
              <a:t>Our goal: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>
                <a:solidFill>
                  <a:srgbClr val="000000"/>
                </a:solidFill>
              </a:rPr>
              <a:t>	1) accurate separation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>
                <a:solidFill>
                  <a:srgbClr val="000000"/>
                </a:solidFill>
              </a:rPr>
              <a:t>	2) dynamically allocate memory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r="11896"/>
          <a:stretch/>
        </p:blipFill>
        <p:spPr>
          <a:xfrm>
            <a:off x="0" y="2137300"/>
            <a:ext cx="4248472" cy="3487142"/>
          </a:xfrm>
          <a:prstGeom prst="rect">
            <a:avLst/>
          </a:prstGeom>
        </p:spPr>
      </p:pic>
      <p:cxnSp>
        <p:nvCxnSpPr>
          <p:cNvPr id="6" name="Straight Connector 27"/>
          <p:cNvCxnSpPr/>
          <p:nvPr/>
        </p:nvCxnSpPr>
        <p:spPr>
          <a:xfrm>
            <a:off x="4655840" y="1403871"/>
            <a:ext cx="0" cy="4896544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383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68"/>
    </mc:Choice>
    <mc:Fallback>
      <p:transition spd="slow" advTm="65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275032" cy="496824"/>
          </a:xfrm>
        </p:spPr>
        <p:txBody>
          <a:bodyPr/>
          <a:lstStyle/>
          <a:p>
            <a:r>
              <a:rPr lang="en-US" altLang="zh-CN" dirty="0" smtClean="0"/>
              <a:t>Background---Cross platform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9944" y="1196752"/>
            <a:ext cx="11732056" cy="568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000" dirty="0" smtClean="0"/>
              <a:t>Existing solutions: </a:t>
            </a:r>
          </a:p>
          <a:p>
            <a:pPr lvl="1">
              <a:spcAft>
                <a:spcPts val="800"/>
              </a:spcAft>
            </a:pPr>
            <a:r>
              <a:rPr lang="en-US" altLang="zh-CN" sz="3000" dirty="0">
                <a:solidFill>
                  <a:srgbClr val="000000"/>
                </a:solidFill>
              </a:rPr>
              <a:t>	1) </a:t>
            </a:r>
            <a:r>
              <a:rPr lang="en-US" altLang="zh-CN" sz="3000" dirty="0" smtClean="0">
                <a:solidFill>
                  <a:srgbClr val="000000"/>
                </a:solidFill>
              </a:rPr>
              <a:t>for CPU platforms</a:t>
            </a:r>
          </a:p>
          <a:p>
            <a:pPr lvl="1">
              <a:spcAft>
                <a:spcPts val="800"/>
              </a:spcAft>
            </a:pPr>
            <a:r>
              <a:rPr lang="en-US" altLang="zh-CN" sz="3000" dirty="0">
                <a:solidFill>
                  <a:srgbClr val="000000"/>
                </a:solidFill>
              </a:rPr>
              <a:t>	</a:t>
            </a:r>
            <a:r>
              <a:rPr lang="en-US" altLang="zh-CN" sz="3000" dirty="0" smtClean="0">
                <a:solidFill>
                  <a:srgbClr val="000000"/>
                </a:solidFill>
              </a:rPr>
              <a:t>2) for </a:t>
            </a:r>
            <a:r>
              <a:rPr lang="en-US" altLang="zh-CN" sz="3000" dirty="0" err="1" smtClean="0">
                <a:solidFill>
                  <a:srgbClr val="000000"/>
                </a:solidFill>
              </a:rPr>
              <a:t>netFPGA</a:t>
            </a:r>
            <a:r>
              <a:rPr lang="en-US" altLang="zh-CN" sz="3000" dirty="0" smtClean="0">
                <a:solidFill>
                  <a:srgbClr val="000000"/>
                </a:solidFill>
              </a:rPr>
              <a:t> (</a:t>
            </a:r>
            <a:r>
              <a:rPr lang="en-US" altLang="zh-CN" sz="3000" dirty="0" err="1" smtClean="0">
                <a:solidFill>
                  <a:srgbClr val="000000"/>
                </a:solidFill>
              </a:rPr>
              <a:t>OpenSketch</a:t>
            </a:r>
            <a:r>
              <a:rPr lang="en-US" altLang="zh-CN" sz="3000" dirty="0" smtClean="0">
                <a:solidFill>
                  <a:srgbClr val="000000"/>
                </a:solidFill>
              </a:rPr>
              <a:t> NSDI13)</a:t>
            </a:r>
            <a:endParaRPr lang="en-US" altLang="zh-CN" sz="30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000" dirty="0">
                <a:solidFill>
                  <a:srgbClr val="000000"/>
                </a:solidFill>
              </a:rPr>
              <a:t>	</a:t>
            </a:r>
            <a:r>
              <a:rPr lang="en-US" altLang="zh-CN" sz="3000" dirty="0" smtClean="0">
                <a:solidFill>
                  <a:srgbClr val="000000"/>
                </a:solidFill>
              </a:rPr>
              <a:t>3) for P4Switch (</a:t>
            </a:r>
            <a:r>
              <a:rPr lang="en-US" altLang="zh-CN" sz="3000" dirty="0" err="1" smtClean="0">
                <a:solidFill>
                  <a:srgbClr val="000000"/>
                </a:solidFill>
              </a:rPr>
              <a:t>UnivMon</a:t>
            </a:r>
            <a:r>
              <a:rPr lang="en-US" altLang="zh-CN" sz="3000" dirty="0" smtClean="0">
                <a:solidFill>
                  <a:srgbClr val="000000"/>
                </a:solidFill>
              </a:rPr>
              <a:t> SIGCOMM16)</a:t>
            </a:r>
          </a:p>
          <a:p>
            <a:pPr lvl="1">
              <a:spcAft>
                <a:spcPts val="800"/>
              </a:spcAft>
            </a:pPr>
            <a:r>
              <a:rPr lang="en-US" altLang="zh-CN" sz="3000" dirty="0" smtClean="0"/>
              <a:t>Our goal:</a:t>
            </a:r>
            <a:endParaRPr lang="en-US" altLang="zh-CN" sz="3000" dirty="0"/>
          </a:p>
          <a:p>
            <a:pPr lvl="1"/>
            <a:r>
              <a:rPr lang="en-US" altLang="zh-CN" sz="3000" dirty="0">
                <a:solidFill>
                  <a:srgbClr val="000000"/>
                </a:solidFill>
              </a:rPr>
              <a:t>	</a:t>
            </a:r>
            <a:r>
              <a:rPr lang="en-US" altLang="zh-CN" sz="3000" dirty="0" smtClean="0">
                <a:solidFill>
                  <a:srgbClr val="000000"/>
                </a:solidFill>
              </a:rPr>
              <a:t>1) P4Switch</a:t>
            </a:r>
          </a:p>
          <a:p>
            <a:pPr lvl="1"/>
            <a:r>
              <a:rPr lang="en-US" altLang="zh-CN" sz="3000" dirty="0">
                <a:solidFill>
                  <a:srgbClr val="000000"/>
                </a:solidFill>
              </a:rPr>
              <a:t>	2) </a:t>
            </a:r>
            <a:r>
              <a:rPr lang="en-US" altLang="zh-CN" sz="3000" dirty="0" smtClean="0">
                <a:solidFill>
                  <a:srgbClr val="000000"/>
                </a:solidFill>
              </a:rPr>
              <a:t>FPGA</a:t>
            </a:r>
          </a:p>
          <a:p>
            <a:pPr lvl="1"/>
            <a:r>
              <a:rPr lang="en-US" altLang="zh-CN" sz="3000" dirty="0">
                <a:solidFill>
                  <a:srgbClr val="000000"/>
                </a:solidFill>
              </a:rPr>
              <a:t>	</a:t>
            </a:r>
            <a:r>
              <a:rPr lang="en-US" altLang="zh-CN" sz="3000" dirty="0" smtClean="0">
                <a:solidFill>
                  <a:srgbClr val="000000"/>
                </a:solidFill>
              </a:rPr>
              <a:t>3) GPU</a:t>
            </a:r>
          </a:p>
          <a:p>
            <a:pPr lvl="1"/>
            <a:r>
              <a:rPr lang="en-US" altLang="zh-CN" sz="3000" dirty="0">
                <a:solidFill>
                  <a:srgbClr val="000000"/>
                </a:solidFill>
              </a:rPr>
              <a:t>	</a:t>
            </a:r>
            <a:r>
              <a:rPr lang="en-US" altLang="zh-CN" sz="3000" dirty="0" smtClean="0">
                <a:solidFill>
                  <a:srgbClr val="000000"/>
                </a:solidFill>
              </a:rPr>
              <a:t>4) OVS</a:t>
            </a:r>
          </a:p>
          <a:p>
            <a:pPr lvl="1"/>
            <a:r>
              <a:rPr lang="en-US" altLang="zh-CN" sz="3000" dirty="0">
                <a:solidFill>
                  <a:srgbClr val="000000"/>
                </a:solidFill>
              </a:rPr>
              <a:t>	</a:t>
            </a:r>
            <a:r>
              <a:rPr lang="en-US" altLang="zh-CN" sz="3000" dirty="0" smtClean="0">
                <a:solidFill>
                  <a:srgbClr val="000000"/>
                </a:solidFill>
              </a:rPr>
              <a:t>5) CPU</a:t>
            </a:r>
          </a:p>
          <a:p>
            <a:pPr lvl="1"/>
            <a:r>
              <a:rPr lang="en-US" altLang="zh-CN" sz="3000" dirty="0">
                <a:solidFill>
                  <a:srgbClr val="000000"/>
                </a:solidFill>
              </a:rPr>
              <a:t>	</a:t>
            </a:r>
            <a:r>
              <a:rPr lang="en-US" altLang="zh-CN" sz="3000" dirty="0" smtClean="0">
                <a:solidFill>
                  <a:srgbClr val="000000"/>
                </a:solidFill>
              </a:rPr>
              <a:t>6) multi-core</a:t>
            </a:r>
            <a:endParaRPr lang="en-US" altLang="zh-CN" sz="30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395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63"/>
    </mc:Choice>
    <mc:Fallback>
      <p:transition spd="slow" advTm="38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8978888" cy="496824"/>
          </a:xfrm>
        </p:spPr>
        <p:txBody>
          <a:bodyPr/>
          <a:lstStyle/>
          <a:p>
            <a:r>
              <a:rPr lang="en-US" altLang="zh-CN" dirty="0"/>
              <a:t>Background- </a:t>
            </a:r>
            <a:r>
              <a:rPr lang="en-US" altLang="zh-CN" dirty="0" smtClean="0"/>
              <a:t>Tasks and sketches </a:t>
            </a:r>
            <a:endParaRPr lang="zh-CN" altLang="en-US" dirty="0"/>
          </a:p>
        </p:txBody>
      </p:sp>
      <p:graphicFrame>
        <p:nvGraphicFramePr>
          <p:cNvPr id="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41577"/>
              </p:ext>
            </p:extLst>
          </p:nvPr>
        </p:nvGraphicFramePr>
        <p:xfrm>
          <a:off x="1127448" y="1286999"/>
          <a:ext cx="10094763" cy="4752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8910"/>
                <a:gridCol w="6935853"/>
              </a:tblGrid>
              <a:tr h="5650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Tasks</a:t>
                      </a:r>
                      <a:endParaRPr lang="en-US" sz="2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Sketch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Algorithms</a:t>
                      </a:r>
                      <a:endParaRPr lang="en-US" sz="2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5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Flow size estimation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Count-Min,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CM-CU, Count, 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</a:rPr>
                        <a:t>ASketch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2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rgbClr val="000000"/>
                          </a:solidFill>
                        </a:rPr>
                        <a:t>heavyhitters</a:t>
                      </a:r>
                      <a:endParaRPr lang="en-US" sz="2400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Count-Min,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CM-CU, Space-Saving</a:t>
                      </a:r>
                    </a:p>
                    <a:p>
                      <a:pPr algn="ctr"/>
                      <a:r>
                        <a:rPr lang="en-US" altLang="zh-CN" sz="2400" baseline="0" dirty="0" err="1" smtClean="0">
                          <a:solidFill>
                            <a:srgbClr val="000000"/>
                          </a:solidFill>
                        </a:rPr>
                        <a:t>Hashpipe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altLang="zh-CN" sz="2400" baseline="0" dirty="0" err="1" smtClean="0">
                          <a:solidFill>
                            <a:srgbClr val="000000"/>
                          </a:solidFill>
                        </a:rPr>
                        <a:t>ASketch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altLang="zh-CN" sz="2400" baseline="0" dirty="0" err="1" smtClean="0">
                          <a:solidFill>
                            <a:srgbClr val="000000"/>
                          </a:solidFill>
                        </a:rPr>
                        <a:t>FlowRadar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altLang="zh-CN" sz="2400" baseline="0" dirty="0" err="1" smtClean="0">
                          <a:solidFill>
                            <a:srgbClr val="000000"/>
                          </a:solidFill>
                        </a:rPr>
                        <a:t>UnivMon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5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Heavy changes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</a:rPr>
                        <a:t>RevSketch</a:t>
                      </a: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</a:rPr>
                        <a:t>FlowRadar</a:t>
                      </a: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</a:rPr>
                        <a:t>UnivMon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2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rgbClr val="000000"/>
                          </a:solidFill>
                        </a:rPr>
                        <a:t>Superspreader</a:t>
                      </a:r>
                      <a:endParaRPr lang="en-US" sz="24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/DDoS</a:t>
                      </a:r>
                      <a:r>
                        <a:rPr lang="zh-CN" altLang="en-US" sz="24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detection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</a:rPr>
                        <a:t>TwoLevel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5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Flow size distribution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MRAC,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400" baseline="0" dirty="0" err="1" smtClean="0">
                          <a:solidFill>
                            <a:srgbClr val="000000"/>
                          </a:solidFill>
                        </a:rPr>
                        <a:t>FlowRadar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5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Cardinality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FM, LC, </a:t>
                      </a:r>
                      <a:r>
                        <a:rPr lang="en-US" sz="2400" dirty="0" err="1" smtClean="0">
                          <a:solidFill>
                            <a:srgbClr val="000000"/>
                          </a:solidFill>
                        </a:rPr>
                        <a:t>UnivMon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5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Entropy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rgbClr val="000000"/>
                          </a:solidFill>
                        </a:rPr>
                        <a:t>FlowRadar</a:t>
                      </a: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2400" dirty="0" err="1" smtClean="0">
                          <a:solidFill>
                            <a:srgbClr val="000000"/>
                          </a:solidFill>
                        </a:rPr>
                        <a:t>UnivMon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0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78"/>
    </mc:Choice>
    <mc:Fallback>
      <p:transition spd="slow" advTm="82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8978888" cy="496824"/>
          </a:xfrm>
        </p:spPr>
        <p:txBody>
          <a:bodyPr/>
          <a:lstStyle/>
          <a:p>
            <a:r>
              <a:rPr lang="en-US" altLang="zh-CN" dirty="0"/>
              <a:t>Background- </a:t>
            </a:r>
            <a:r>
              <a:rPr lang="en-US" altLang="zh-CN" dirty="0" smtClean="0"/>
              <a:t>CM sketches </a:t>
            </a:r>
            <a:endParaRPr lang="zh-CN" altLang="en-US" dirty="0"/>
          </a:p>
        </p:txBody>
      </p:sp>
      <p:grpSp>
        <p:nvGrpSpPr>
          <p:cNvPr id="6" name="Group 19"/>
          <p:cNvGrpSpPr/>
          <p:nvPr/>
        </p:nvGrpSpPr>
        <p:grpSpPr>
          <a:xfrm>
            <a:off x="1801590" y="2066951"/>
            <a:ext cx="2765046" cy="347472"/>
            <a:chOff x="582399" y="2356923"/>
            <a:chExt cx="2765046" cy="347472"/>
          </a:xfrm>
        </p:grpSpPr>
        <p:sp>
          <p:nvSpPr>
            <p:cNvPr id="7" name="Rounded Rectangle 20"/>
            <p:cNvSpPr>
              <a:spLocks noChangeAspect="1"/>
            </p:cNvSpPr>
            <p:nvPr/>
          </p:nvSpPr>
          <p:spPr>
            <a:xfrm>
              <a:off x="582399" y="2356923"/>
              <a:ext cx="344646" cy="347472"/>
            </a:xfrm>
            <a:prstGeom prst="roundRect">
              <a:avLst/>
            </a:prstGeom>
            <a:solidFill>
              <a:srgbClr val="043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23"/>
            <p:cNvSpPr>
              <a:spLocks noChangeAspect="1"/>
            </p:cNvSpPr>
            <p:nvPr/>
          </p:nvSpPr>
          <p:spPr>
            <a:xfrm>
              <a:off x="928578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24"/>
            <p:cNvSpPr>
              <a:spLocks noChangeAspect="1"/>
            </p:cNvSpPr>
            <p:nvPr/>
          </p:nvSpPr>
          <p:spPr>
            <a:xfrm>
              <a:off x="1273224" y="2356923"/>
              <a:ext cx="344646" cy="3474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25"/>
            <p:cNvSpPr>
              <a:spLocks noChangeAspect="1"/>
            </p:cNvSpPr>
            <p:nvPr/>
          </p:nvSpPr>
          <p:spPr>
            <a:xfrm>
              <a:off x="1619403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26"/>
            <p:cNvSpPr>
              <a:spLocks noChangeAspect="1"/>
            </p:cNvSpPr>
            <p:nvPr/>
          </p:nvSpPr>
          <p:spPr>
            <a:xfrm>
              <a:off x="1965795" y="2356923"/>
              <a:ext cx="344646" cy="3474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27"/>
            <p:cNvSpPr>
              <a:spLocks noChangeAspect="1"/>
            </p:cNvSpPr>
            <p:nvPr/>
          </p:nvSpPr>
          <p:spPr>
            <a:xfrm>
              <a:off x="2311974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28"/>
            <p:cNvSpPr>
              <a:spLocks noChangeAspect="1"/>
            </p:cNvSpPr>
            <p:nvPr/>
          </p:nvSpPr>
          <p:spPr>
            <a:xfrm>
              <a:off x="2656620" y="2356923"/>
              <a:ext cx="344646" cy="347472"/>
            </a:xfrm>
            <a:prstGeom prst="roundRect">
              <a:avLst/>
            </a:prstGeom>
            <a:solidFill>
              <a:srgbClr val="FF2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29"/>
            <p:cNvSpPr>
              <a:spLocks noChangeAspect="1"/>
            </p:cNvSpPr>
            <p:nvPr/>
          </p:nvSpPr>
          <p:spPr>
            <a:xfrm>
              <a:off x="3002799" y="2356923"/>
              <a:ext cx="344646" cy="347472"/>
            </a:xfrm>
            <a:prstGeom prst="roundRect">
              <a:avLst/>
            </a:prstGeom>
            <a:solidFill>
              <a:srgbClr val="043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30"/>
          <p:cNvGrpSpPr/>
          <p:nvPr/>
        </p:nvGrpSpPr>
        <p:grpSpPr>
          <a:xfrm>
            <a:off x="6344578" y="2012087"/>
            <a:ext cx="3652240" cy="1828800"/>
            <a:chOff x="5125387" y="2302059"/>
            <a:chExt cx="3652240" cy="1828800"/>
          </a:xfrm>
        </p:grpSpPr>
        <p:sp>
          <p:nvSpPr>
            <p:cNvPr id="16" name="Rounded Rectangle 31"/>
            <p:cNvSpPr>
              <a:spLocks noChangeAspect="1"/>
            </p:cNvSpPr>
            <p:nvPr/>
          </p:nvSpPr>
          <p:spPr>
            <a:xfrm>
              <a:off x="512538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32"/>
            <p:cNvSpPr>
              <a:spLocks noChangeAspect="1"/>
            </p:cNvSpPr>
            <p:nvPr/>
          </p:nvSpPr>
          <p:spPr>
            <a:xfrm>
              <a:off x="5581917" y="23020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rgbClr val="000000"/>
                  </a:solidFill>
                </a:rPr>
                <a:t>+1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33"/>
            <p:cNvSpPr>
              <a:spLocks noChangeAspect="1"/>
            </p:cNvSpPr>
            <p:nvPr/>
          </p:nvSpPr>
          <p:spPr>
            <a:xfrm>
              <a:off x="603844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ounded Rectangle 34"/>
            <p:cNvSpPr>
              <a:spLocks noChangeAspect="1"/>
            </p:cNvSpPr>
            <p:nvPr/>
          </p:nvSpPr>
          <p:spPr>
            <a:xfrm>
              <a:off x="649497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35"/>
            <p:cNvSpPr>
              <a:spLocks noChangeAspect="1"/>
            </p:cNvSpPr>
            <p:nvPr/>
          </p:nvSpPr>
          <p:spPr>
            <a:xfrm>
              <a:off x="695150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36"/>
            <p:cNvSpPr>
              <a:spLocks noChangeAspect="1"/>
            </p:cNvSpPr>
            <p:nvPr/>
          </p:nvSpPr>
          <p:spPr>
            <a:xfrm>
              <a:off x="740803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37"/>
            <p:cNvSpPr>
              <a:spLocks noChangeAspect="1"/>
            </p:cNvSpPr>
            <p:nvPr/>
          </p:nvSpPr>
          <p:spPr>
            <a:xfrm>
              <a:off x="786456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38"/>
            <p:cNvSpPr>
              <a:spLocks noChangeAspect="1"/>
            </p:cNvSpPr>
            <p:nvPr/>
          </p:nvSpPr>
          <p:spPr>
            <a:xfrm>
              <a:off x="832109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39"/>
            <p:cNvSpPr>
              <a:spLocks noChangeAspect="1"/>
            </p:cNvSpPr>
            <p:nvPr/>
          </p:nvSpPr>
          <p:spPr>
            <a:xfrm>
              <a:off x="512538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40"/>
            <p:cNvSpPr>
              <a:spLocks noChangeAspect="1"/>
            </p:cNvSpPr>
            <p:nvPr/>
          </p:nvSpPr>
          <p:spPr>
            <a:xfrm>
              <a:off x="558191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41"/>
            <p:cNvSpPr>
              <a:spLocks noChangeAspect="1"/>
            </p:cNvSpPr>
            <p:nvPr/>
          </p:nvSpPr>
          <p:spPr>
            <a:xfrm>
              <a:off x="6038447" y="27592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400" dirty="0">
                  <a:solidFill>
                    <a:srgbClr val="000000"/>
                  </a:solidFill>
                </a:rPr>
                <a:t>+</a:t>
              </a:r>
              <a:r>
                <a:rPr lang="en-US" altLang="zh-CN" sz="1400" dirty="0" smtClean="0">
                  <a:solidFill>
                    <a:srgbClr val="000000"/>
                  </a:solidFill>
                </a:rPr>
                <a:t>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42"/>
            <p:cNvSpPr>
              <a:spLocks noChangeAspect="1"/>
            </p:cNvSpPr>
            <p:nvPr/>
          </p:nvSpPr>
          <p:spPr>
            <a:xfrm>
              <a:off x="649497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43"/>
            <p:cNvSpPr>
              <a:spLocks noChangeAspect="1"/>
            </p:cNvSpPr>
            <p:nvPr/>
          </p:nvSpPr>
          <p:spPr>
            <a:xfrm>
              <a:off x="695150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44"/>
            <p:cNvSpPr>
              <a:spLocks noChangeAspect="1"/>
            </p:cNvSpPr>
            <p:nvPr/>
          </p:nvSpPr>
          <p:spPr>
            <a:xfrm>
              <a:off x="740803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45"/>
            <p:cNvSpPr>
              <a:spLocks noChangeAspect="1"/>
            </p:cNvSpPr>
            <p:nvPr/>
          </p:nvSpPr>
          <p:spPr>
            <a:xfrm>
              <a:off x="786456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46"/>
            <p:cNvSpPr>
              <a:spLocks noChangeAspect="1"/>
            </p:cNvSpPr>
            <p:nvPr/>
          </p:nvSpPr>
          <p:spPr>
            <a:xfrm>
              <a:off x="832109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47"/>
            <p:cNvSpPr>
              <a:spLocks noChangeAspect="1"/>
            </p:cNvSpPr>
            <p:nvPr/>
          </p:nvSpPr>
          <p:spPr>
            <a:xfrm>
              <a:off x="5125387" y="32164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400" dirty="0">
                  <a:solidFill>
                    <a:srgbClr val="000000"/>
                  </a:solidFill>
                </a:rPr>
                <a:t>+1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48"/>
            <p:cNvSpPr>
              <a:spLocks noChangeAspect="1"/>
            </p:cNvSpPr>
            <p:nvPr/>
          </p:nvSpPr>
          <p:spPr>
            <a:xfrm>
              <a:off x="558191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Rounded Rectangle 49"/>
            <p:cNvSpPr>
              <a:spLocks noChangeAspect="1"/>
            </p:cNvSpPr>
            <p:nvPr/>
          </p:nvSpPr>
          <p:spPr>
            <a:xfrm>
              <a:off x="603844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ounded Rectangle 50"/>
            <p:cNvSpPr>
              <a:spLocks noChangeAspect="1"/>
            </p:cNvSpPr>
            <p:nvPr/>
          </p:nvSpPr>
          <p:spPr>
            <a:xfrm>
              <a:off x="649497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51"/>
            <p:cNvSpPr>
              <a:spLocks noChangeAspect="1"/>
            </p:cNvSpPr>
            <p:nvPr/>
          </p:nvSpPr>
          <p:spPr>
            <a:xfrm>
              <a:off x="695150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52"/>
            <p:cNvSpPr>
              <a:spLocks noChangeAspect="1"/>
            </p:cNvSpPr>
            <p:nvPr/>
          </p:nvSpPr>
          <p:spPr>
            <a:xfrm>
              <a:off x="740803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53"/>
            <p:cNvSpPr>
              <a:spLocks noChangeAspect="1"/>
            </p:cNvSpPr>
            <p:nvPr/>
          </p:nvSpPr>
          <p:spPr>
            <a:xfrm>
              <a:off x="786456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54"/>
            <p:cNvSpPr>
              <a:spLocks noChangeAspect="1"/>
            </p:cNvSpPr>
            <p:nvPr/>
          </p:nvSpPr>
          <p:spPr>
            <a:xfrm>
              <a:off x="832109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Rounded Rectangle 55"/>
            <p:cNvSpPr>
              <a:spLocks noChangeAspect="1"/>
            </p:cNvSpPr>
            <p:nvPr/>
          </p:nvSpPr>
          <p:spPr>
            <a:xfrm>
              <a:off x="512538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Rounded Rectangle 56"/>
            <p:cNvSpPr>
              <a:spLocks noChangeAspect="1"/>
            </p:cNvSpPr>
            <p:nvPr/>
          </p:nvSpPr>
          <p:spPr>
            <a:xfrm>
              <a:off x="5581917" y="36736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400" dirty="0">
                  <a:solidFill>
                    <a:srgbClr val="000000"/>
                  </a:solidFill>
                </a:rPr>
                <a:t>+1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57"/>
            <p:cNvSpPr>
              <a:spLocks noChangeAspect="1"/>
            </p:cNvSpPr>
            <p:nvPr/>
          </p:nvSpPr>
          <p:spPr>
            <a:xfrm>
              <a:off x="603844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Rounded Rectangle 58"/>
            <p:cNvSpPr>
              <a:spLocks noChangeAspect="1"/>
            </p:cNvSpPr>
            <p:nvPr/>
          </p:nvSpPr>
          <p:spPr>
            <a:xfrm>
              <a:off x="649497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59"/>
            <p:cNvSpPr>
              <a:spLocks noChangeAspect="1"/>
            </p:cNvSpPr>
            <p:nvPr/>
          </p:nvSpPr>
          <p:spPr>
            <a:xfrm>
              <a:off x="695150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Rounded Rectangle 60"/>
            <p:cNvSpPr>
              <a:spLocks noChangeAspect="1"/>
            </p:cNvSpPr>
            <p:nvPr/>
          </p:nvSpPr>
          <p:spPr>
            <a:xfrm>
              <a:off x="740803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61"/>
            <p:cNvSpPr>
              <a:spLocks noChangeAspect="1"/>
            </p:cNvSpPr>
            <p:nvPr/>
          </p:nvSpPr>
          <p:spPr>
            <a:xfrm>
              <a:off x="786456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Rounded Rectangle 62"/>
            <p:cNvSpPr>
              <a:spLocks noChangeAspect="1"/>
            </p:cNvSpPr>
            <p:nvPr/>
          </p:nvSpPr>
          <p:spPr>
            <a:xfrm>
              <a:off x="832109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Rectangle 63"/>
            <p:cNvSpPr/>
            <p:nvPr/>
          </p:nvSpPr>
          <p:spPr>
            <a:xfrm>
              <a:off x="5125387" y="2302059"/>
              <a:ext cx="365224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9" name="Freeform 64"/>
          <p:cNvSpPr/>
          <p:nvPr/>
        </p:nvSpPr>
        <p:spPr>
          <a:xfrm>
            <a:off x="4585846" y="2066950"/>
            <a:ext cx="2216727" cy="188685"/>
          </a:xfrm>
          <a:custGeom>
            <a:avLst/>
            <a:gdLst>
              <a:gd name="connsiteX0" fmla="*/ 0 w 2216727"/>
              <a:gd name="connsiteY0" fmla="*/ 375581 h 500272"/>
              <a:gd name="connsiteX1" fmla="*/ 1066800 w 2216727"/>
              <a:gd name="connsiteY1" fmla="*/ 1508 h 500272"/>
              <a:gd name="connsiteX2" fmla="*/ 2216727 w 2216727"/>
              <a:gd name="connsiteY2" fmla="*/ 500272 h 500272"/>
              <a:gd name="connsiteX3" fmla="*/ 2216727 w 2216727"/>
              <a:gd name="connsiteY3" fmla="*/ 500272 h 5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7" h="500272">
                <a:moveTo>
                  <a:pt x="0" y="375581"/>
                </a:moveTo>
                <a:cubicBezTo>
                  <a:pt x="348673" y="178153"/>
                  <a:pt x="697346" y="-19274"/>
                  <a:pt x="1066800" y="1508"/>
                </a:cubicBezTo>
                <a:cubicBezTo>
                  <a:pt x="1436254" y="22290"/>
                  <a:pt x="2216727" y="500272"/>
                  <a:pt x="2216727" y="500272"/>
                </a:cubicBezTo>
                <a:lnTo>
                  <a:pt x="2216727" y="500272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Freeform 65"/>
          <p:cNvSpPr/>
          <p:nvPr/>
        </p:nvSpPr>
        <p:spPr>
          <a:xfrm rot="669378" flipV="1">
            <a:off x="4536817" y="2446627"/>
            <a:ext cx="2723932" cy="183816"/>
          </a:xfrm>
          <a:custGeom>
            <a:avLst/>
            <a:gdLst>
              <a:gd name="connsiteX0" fmla="*/ 0 w 2216727"/>
              <a:gd name="connsiteY0" fmla="*/ 375581 h 500272"/>
              <a:gd name="connsiteX1" fmla="*/ 1066800 w 2216727"/>
              <a:gd name="connsiteY1" fmla="*/ 1508 h 500272"/>
              <a:gd name="connsiteX2" fmla="*/ 2216727 w 2216727"/>
              <a:gd name="connsiteY2" fmla="*/ 500272 h 500272"/>
              <a:gd name="connsiteX3" fmla="*/ 2216727 w 2216727"/>
              <a:gd name="connsiteY3" fmla="*/ 500272 h 5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7" h="500272">
                <a:moveTo>
                  <a:pt x="0" y="375581"/>
                </a:moveTo>
                <a:cubicBezTo>
                  <a:pt x="348673" y="178153"/>
                  <a:pt x="697346" y="-19274"/>
                  <a:pt x="1066800" y="1508"/>
                </a:cubicBezTo>
                <a:cubicBezTo>
                  <a:pt x="1436254" y="22290"/>
                  <a:pt x="2216727" y="500272"/>
                  <a:pt x="2216727" y="500272"/>
                </a:cubicBezTo>
                <a:lnTo>
                  <a:pt x="2216727" y="500272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Freeform 66"/>
          <p:cNvSpPr/>
          <p:nvPr/>
        </p:nvSpPr>
        <p:spPr>
          <a:xfrm>
            <a:off x="4567301" y="2256275"/>
            <a:ext cx="2222696" cy="1441433"/>
          </a:xfrm>
          <a:custGeom>
            <a:avLst/>
            <a:gdLst>
              <a:gd name="connsiteX0" fmla="*/ 0 w 2222696"/>
              <a:gd name="connsiteY0" fmla="*/ 0 h 1441433"/>
              <a:gd name="connsiteX1" fmla="*/ 844062 w 2222696"/>
              <a:gd name="connsiteY1" fmla="*/ 1322363 h 1441433"/>
              <a:gd name="connsiteX2" fmla="*/ 2222696 w 2222696"/>
              <a:gd name="connsiteY2" fmla="*/ 1378634 h 144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2696" h="1441433">
                <a:moveTo>
                  <a:pt x="0" y="0"/>
                </a:moveTo>
                <a:cubicBezTo>
                  <a:pt x="236806" y="546295"/>
                  <a:pt x="473613" y="1092591"/>
                  <a:pt x="844062" y="1322363"/>
                </a:cubicBezTo>
                <a:cubicBezTo>
                  <a:pt x="1214511" y="1552135"/>
                  <a:pt x="2222696" y="1378634"/>
                  <a:pt x="2222696" y="1378634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Freeform 67"/>
          <p:cNvSpPr/>
          <p:nvPr/>
        </p:nvSpPr>
        <p:spPr>
          <a:xfrm>
            <a:off x="4581369" y="2228139"/>
            <a:ext cx="1758462" cy="942536"/>
          </a:xfrm>
          <a:custGeom>
            <a:avLst/>
            <a:gdLst>
              <a:gd name="connsiteX0" fmla="*/ 0 w 1758462"/>
              <a:gd name="connsiteY0" fmla="*/ 0 h 942536"/>
              <a:gd name="connsiteX1" fmla="*/ 759656 w 1758462"/>
              <a:gd name="connsiteY1" fmla="*/ 745588 h 942536"/>
              <a:gd name="connsiteX2" fmla="*/ 1758462 w 1758462"/>
              <a:gd name="connsiteY2" fmla="*/ 942536 h 94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62" h="942536">
                <a:moveTo>
                  <a:pt x="0" y="0"/>
                </a:moveTo>
                <a:cubicBezTo>
                  <a:pt x="233289" y="294249"/>
                  <a:pt x="466579" y="588499"/>
                  <a:pt x="759656" y="745588"/>
                </a:cubicBezTo>
                <a:cubicBezTo>
                  <a:pt x="1052733" y="902677"/>
                  <a:pt x="1758462" y="942536"/>
                  <a:pt x="1758462" y="942536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TextBox 68"/>
          <p:cNvSpPr txBox="1"/>
          <p:nvPr/>
        </p:nvSpPr>
        <p:spPr>
          <a:xfrm>
            <a:off x="4710172" y="1484784"/>
            <a:ext cx="1629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432FF"/>
                </a:solidFill>
              </a:rPr>
              <a:t>Insertion</a:t>
            </a:r>
            <a:endParaRPr lang="en-US" sz="2800" dirty="0">
              <a:solidFill>
                <a:srgbClr val="0432FF"/>
              </a:solidFill>
            </a:endParaRPr>
          </a:p>
        </p:txBody>
      </p:sp>
      <p:grpSp>
        <p:nvGrpSpPr>
          <p:cNvPr id="54" name="Group 70"/>
          <p:cNvGrpSpPr/>
          <p:nvPr/>
        </p:nvGrpSpPr>
        <p:grpSpPr>
          <a:xfrm>
            <a:off x="1703512" y="4552528"/>
            <a:ext cx="3652240" cy="1828800"/>
            <a:chOff x="5125387" y="2302059"/>
            <a:chExt cx="3652240" cy="1828800"/>
          </a:xfrm>
        </p:grpSpPr>
        <p:sp>
          <p:nvSpPr>
            <p:cNvPr id="55" name="Rounded Rectangle 78"/>
            <p:cNvSpPr>
              <a:spLocks noChangeAspect="1"/>
            </p:cNvSpPr>
            <p:nvPr/>
          </p:nvSpPr>
          <p:spPr>
            <a:xfrm>
              <a:off x="512538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Rounded Rectangle 79"/>
            <p:cNvSpPr>
              <a:spLocks noChangeAspect="1"/>
            </p:cNvSpPr>
            <p:nvPr/>
          </p:nvSpPr>
          <p:spPr>
            <a:xfrm>
              <a:off x="5581917" y="23020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rgbClr val="000000"/>
                  </a:solidFill>
                </a:rPr>
                <a:t>19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57" name="Rounded Rectangle 80"/>
            <p:cNvSpPr>
              <a:spLocks noChangeAspect="1"/>
            </p:cNvSpPr>
            <p:nvPr/>
          </p:nvSpPr>
          <p:spPr>
            <a:xfrm>
              <a:off x="603844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Rounded Rectangle 81"/>
            <p:cNvSpPr>
              <a:spLocks noChangeAspect="1"/>
            </p:cNvSpPr>
            <p:nvPr/>
          </p:nvSpPr>
          <p:spPr>
            <a:xfrm>
              <a:off x="649497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Rounded Rectangle 82"/>
            <p:cNvSpPr>
              <a:spLocks noChangeAspect="1"/>
            </p:cNvSpPr>
            <p:nvPr/>
          </p:nvSpPr>
          <p:spPr>
            <a:xfrm>
              <a:off x="695150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Rounded Rectangle 83"/>
            <p:cNvSpPr>
              <a:spLocks noChangeAspect="1"/>
            </p:cNvSpPr>
            <p:nvPr/>
          </p:nvSpPr>
          <p:spPr>
            <a:xfrm>
              <a:off x="740803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Rounded Rectangle 84"/>
            <p:cNvSpPr>
              <a:spLocks noChangeAspect="1"/>
            </p:cNvSpPr>
            <p:nvPr/>
          </p:nvSpPr>
          <p:spPr>
            <a:xfrm>
              <a:off x="786456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Rounded Rectangle 85"/>
            <p:cNvSpPr>
              <a:spLocks noChangeAspect="1"/>
            </p:cNvSpPr>
            <p:nvPr/>
          </p:nvSpPr>
          <p:spPr>
            <a:xfrm>
              <a:off x="832109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Rounded Rectangle 86"/>
            <p:cNvSpPr>
              <a:spLocks noChangeAspect="1"/>
            </p:cNvSpPr>
            <p:nvPr/>
          </p:nvSpPr>
          <p:spPr>
            <a:xfrm>
              <a:off x="512538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Rounded Rectangle 87"/>
            <p:cNvSpPr>
              <a:spLocks noChangeAspect="1"/>
            </p:cNvSpPr>
            <p:nvPr/>
          </p:nvSpPr>
          <p:spPr>
            <a:xfrm>
              <a:off x="558191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88"/>
            <p:cNvSpPr>
              <a:spLocks noChangeAspect="1"/>
            </p:cNvSpPr>
            <p:nvPr/>
          </p:nvSpPr>
          <p:spPr>
            <a:xfrm>
              <a:off x="6038447" y="27592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600" dirty="0">
                  <a:solidFill>
                    <a:srgbClr val="000000"/>
                  </a:solidFill>
                </a:rPr>
                <a:t>2</a:t>
              </a:r>
              <a:r>
                <a:rPr lang="en-US" altLang="zh-CN" sz="1600" dirty="0" smtClean="0">
                  <a:solidFill>
                    <a:srgbClr val="000000"/>
                  </a:solidFill>
                </a:rPr>
                <a:t>4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Rounded Rectangle 89"/>
            <p:cNvSpPr>
              <a:spLocks noChangeAspect="1"/>
            </p:cNvSpPr>
            <p:nvPr/>
          </p:nvSpPr>
          <p:spPr>
            <a:xfrm>
              <a:off x="649497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Rounded Rectangle 90"/>
            <p:cNvSpPr>
              <a:spLocks noChangeAspect="1"/>
            </p:cNvSpPr>
            <p:nvPr/>
          </p:nvSpPr>
          <p:spPr>
            <a:xfrm>
              <a:off x="695150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Rounded Rectangle 91"/>
            <p:cNvSpPr>
              <a:spLocks noChangeAspect="1"/>
            </p:cNvSpPr>
            <p:nvPr/>
          </p:nvSpPr>
          <p:spPr>
            <a:xfrm>
              <a:off x="740803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Rounded Rectangle 92"/>
            <p:cNvSpPr>
              <a:spLocks noChangeAspect="1"/>
            </p:cNvSpPr>
            <p:nvPr/>
          </p:nvSpPr>
          <p:spPr>
            <a:xfrm>
              <a:off x="786456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Rounded Rectangle 93"/>
            <p:cNvSpPr>
              <a:spLocks noChangeAspect="1"/>
            </p:cNvSpPr>
            <p:nvPr/>
          </p:nvSpPr>
          <p:spPr>
            <a:xfrm>
              <a:off x="832109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Rounded Rectangle 94"/>
            <p:cNvSpPr>
              <a:spLocks noChangeAspect="1"/>
            </p:cNvSpPr>
            <p:nvPr/>
          </p:nvSpPr>
          <p:spPr>
            <a:xfrm>
              <a:off x="5125387" y="32164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600" dirty="0">
                  <a:solidFill>
                    <a:srgbClr val="000000"/>
                  </a:solidFill>
                </a:rPr>
                <a:t>2</a:t>
              </a:r>
              <a:r>
                <a:rPr lang="en-US" altLang="zh-CN" sz="1600" dirty="0" smtClean="0">
                  <a:solidFill>
                    <a:srgbClr val="000000"/>
                  </a:solidFill>
                </a:rPr>
                <a:t>6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2" name="Rounded Rectangle 95"/>
            <p:cNvSpPr>
              <a:spLocks noChangeAspect="1"/>
            </p:cNvSpPr>
            <p:nvPr/>
          </p:nvSpPr>
          <p:spPr>
            <a:xfrm>
              <a:off x="558191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Rounded Rectangle 96"/>
            <p:cNvSpPr>
              <a:spLocks noChangeAspect="1"/>
            </p:cNvSpPr>
            <p:nvPr/>
          </p:nvSpPr>
          <p:spPr>
            <a:xfrm>
              <a:off x="603844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ounded Rectangle 97"/>
            <p:cNvSpPr>
              <a:spLocks noChangeAspect="1"/>
            </p:cNvSpPr>
            <p:nvPr/>
          </p:nvSpPr>
          <p:spPr>
            <a:xfrm>
              <a:off x="649497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Rounded Rectangle 98"/>
            <p:cNvSpPr>
              <a:spLocks noChangeAspect="1"/>
            </p:cNvSpPr>
            <p:nvPr/>
          </p:nvSpPr>
          <p:spPr>
            <a:xfrm>
              <a:off x="695150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Rounded Rectangle 99"/>
            <p:cNvSpPr>
              <a:spLocks noChangeAspect="1"/>
            </p:cNvSpPr>
            <p:nvPr/>
          </p:nvSpPr>
          <p:spPr>
            <a:xfrm>
              <a:off x="740803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Rounded Rectangle 100"/>
            <p:cNvSpPr>
              <a:spLocks noChangeAspect="1"/>
            </p:cNvSpPr>
            <p:nvPr/>
          </p:nvSpPr>
          <p:spPr>
            <a:xfrm>
              <a:off x="786456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Rounded Rectangle 101"/>
            <p:cNvSpPr>
              <a:spLocks noChangeAspect="1"/>
            </p:cNvSpPr>
            <p:nvPr/>
          </p:nvSpPr>
          <p:spPr>
            <a:xfrm>
              <a:off x="832109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Rounded Rectangle 102"/>
            <p:cNvSpPr>
              <a:spLocks noChangeAspect="1"/>
            </p:cNvSpPr>
            <p:nvPr/>
          </p:nvSpPr>
          <p:spPr>
            <a:xfrm>
              <a:off x="512538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Rounded Rectangle 103"/>
            <p:cNvSpPr>
              <a:spLocks noChangeAspect="1"/>
            </p:cNvSpPr>
            <p:nvPr/>
          </p:nvSpPr>
          <p:spPr>
            <a:xfrm>
              <a:off x="5581917" y="36736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600" dirty="0" smtClean="0">
                  <a:solidFill>
                    <a:srgbClr val="000000"/>
                  </a:solidFill>
                </a:rPr>
                <a:t>18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1" name="Rounded Rectangle 104"/>
            <p:cNvSpPr>
              <a:spLocks noChangeAspect="1"/>
            </p:cNvSpPr>
            <p:nvPr/>
          </p:nvSpPr>
          <p:spPr>
            <a:xfrm>
              <a:off x="603844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ounded Rectangle 105"/>
            <p:cNvSpPr>
              <a:spLocks noChangeAspect="1"/>
            </p:cNvSpPr>
            <p:nvPr/>
          </p:nvSpPr>
          <p:spPr>
            <a:xfrm>
              <a:off x="649497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Rounded Rectangle 106"/>
            <p:cNvSpPr>
              <a:spLocks noChangeAspect="1"/>
            </p:cNvSpPr>
            <p:nvPr/>
          </p:nvSpPr>
          <p:spPr>
            <a:xfrm>
              <a:off x="695150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Rounded Rectangle 107"/>
            <p:cNvSpPr>
              <a:spLocks noChangeAspect="1"/>
            </p:cNvSpPr>
            <p:nvPr/>
          </p:nvSpPr>
          <p:spPr>
            <a:xfrm>
              <a:off x="740803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Rounded Rectangle 108"/>
            <p:cNvSpPr>
              <a:spLocks noChangeAspect="1"/>
            </p:cNvSpPr>
            <p:nvPr/>
          </p:nvSpPr>
          <p:spPr>
            <a:xfrm>
              <a:off x="786456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Rounded Rectangle 109"/>
            <p:cNvSpPr>
              <a:spLocks noChangeAspect="1"/>
            </p:cNvSpPr>
            <p:nvPr/>
          </p:nvSpPr>
          <p:spPr>
            <a:xfrm>
              <a:off x="832109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Rectangle 110"/>
            <p:cNvSpPr/>
            <p:nvPr/>
          </p:nvSpPr>
          <p:spPr>
            <a:xfrm>
              <a:off x="5125387" y="2302059"/>
              <a:ext cx="365224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8" name="Freeform 71"/>
          <p:cNvSpPr/>
          <p:nvPr/>
        </p:nvSpPr>
        <p:spPr>
          <a:xfrm>
            <a:off x="2614004" y="4556299"/>
            <a:ext cx="3537405" cy="700606"/>
          </a:xfrm>
          <a:custGeom>
            <a:avLst/>
            <a:gdLst>
              <a:gd name="connsiteX0" fmla="*/ 0 w 3560618"/>
              <a:gd name="connsiteY0" fmla="*/ 213071 h 628707"/>
              <a:gd name="connsiteX1" fmla="*/ 2189018 w 3560618"/>
              <a:gd name="connsiteY1" fmla="*/ 19107 h 628707"/>
              <a:gd name="connsiteX2" fmla="*/ 3560618 w 3560618"/>
              <a:gd name="connsiteY2" fmla="*/ 628707 h 62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618" h="628707">
                <a:moveTo>
                  <a:pt x="0" y="213071"/>
                </a:moveTo>
                <a:cubicBezTo>
                  <a:pt x="797791" y="81452"/>
                  <a:pt x="1595582" y="-50166"/>
                  <a:pt x="2189018" y="19107"/>
                </a:cubicBezTo>
                <a:cubicBezTo>
                  <a:pt x="2782454" y="88380"/>
                  <a:pt x="3560618" y="628707"/>
                  <a:pt x="3560618" y="62870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9" name="Freeform 72"/>
          <p:cNvSpPr/>
          <p:nvPr/>
        </p:nvSpPr>
        <p:spPr>
          <a:xfrm>
            <a:off x="3075700" y="5243050"/>
            <a:ext cx="3075709" cy="27709"/>
          </a:xfrm>
          <a:custGeom>
            <a:avLst/>
            <a:gdLst>
              <a:gd name="connsiteX0" fmla="*/ 0 w 3075709"/>
              <a:gd name="connsiteY0" fmla="*/ 0 h 27709"/>
              <a:gd name="connsiteX1" fmla="*/ 1773382 w 3075709"/>
              <a:gd name="connsiteY1" fmla="*/ 27709 h 27709"/>
              <a:gd name="connsiteX2" fmla="*/ 3075709 w 3075709"/>
              <a:gd name="connsiteY2" fmla="*/ 0 h 27709"/>
              <a:gd name="connsiteX3" fmla="*/ 3075709 w 3075709"/>
              <a:gd name="connsiteY3" fmla="*/ 0 h 2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709" h="27709">
                <a:moveTo>
                  <a:pt x="0" y="0"/>
                </a:moveTo>
                <a:lnTo>
                  <a:pt x="1773382" y="27709"/>
                </a:lnTo>
                <a:cubicBezTo>
                  <a:pt x="2286000" y="27709"/>
                  <a:pt x="3075709" y="0"/>
                  <a:pt x="3075709" y="0"/>
                </a:cubicBezTo>
                <a:lnTo>
                  <a:pt x="3075709" y="0"/>
                </a:ln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0" name="Freeform 73"/>
          <p:cNvSpPr/>
          <p:nvPr/>
        </p:nvSpPr>
        <p:spPr>
          <a:xfrm>
            <a:off x="2161300" y="5256905"/>
            <a:ext cx="3990109" cy="519806"/>
          </a:xfrm>
          <a:custGeom>
            <a:avLst/>
            <a:gdLst>
              <a:gd name="connsiteX0" fmla="*/ 0 w 3990109"/>
              <a:gd name="connsiteY0" fmla="*/ 443345 h 519806"/>
              <a:gd name="connsiteX1" fmla="*/ 1898073 w 3990109"/>
              <a:gd name="connsiteY1" fmla="*/ 484909 h 519806"/>
              <a:gd name="connsiteX2" fmla="*/ 3990109 w 3990109"/>
              <a:gd name="connsiteY2" fmla="*/ 0 h 51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0109" h="519806">
                <a:moveTo>
                  <a:pt x="0" y="443345"/>
                </a:moveTo>
                <a:cubicBezTo>
                  <a:pt x="616527" y="501072"/>
                  <a:pt x="1233055" y="558800"/>
                  <a:pt x="1898073" y="484909"/>
                </a:cubicBezTo>
                <a:cubicBezTo>
                  <a:pt x="2563091" y="411018"/>
                  <a:pt x="3990109" y="0"/>
                  <a:pt x="3990109" y="0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Freeform 74"/>
          <p:cNvSpPr/>
          <p:nvPr/>
        </p:nvSpPr>
        <p:spPr>
          <a:xfrm>
            <a:off x="2632355" y="5270759"/>
            <a:ext cx="3532909" cy="997983"/>
          </a:xfrm>
          <a:custGeom>
            <a:avLst/>
            <a:gdLst>
              <a:gd name="connsiteX0" fmla="*/ 0 w 3532909"/>
              <a:gd name="connsiteY0" fmla="*/ 900546 h 997983"/>
              <a:gd name="connsiteX1" fmla="*/ 1565563 w 3532909"/>
              <a:gd name="connsiteY1" fmla="*/ 914400 h 997983"/>
              <a:gd name="connsiteX2" fmla="*/ 3532909 w 3532909"/>
              <a:gd name="connsiteY2" fmla="*/ 0 h 99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2909" h="997983">
                <a:moveTo>
                  <a:pt x="0" y="900546"/>
                </a:moveTo>
                <a:cubicBezTo>
                  <a:pt x="488372" y="982518"/>
                  <a:pt x="976745" y="1064491"/>
                  <a:pt x="1565563" y="914400"/>
                </a:cubicBezTo>
                <a:cubicBezTo>
                  <a:pt x="2154381" y="764309"/>
                  <a:pt x="3532909" y="0"/>
                  <a:pt x="3532909" y="0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2" name="TextBox 75"/>
          <p:cNvSpPr txBox="1"/>
          <p:nvPr/>
        </p:nvSpPr>
        <p:spPr>
          <a:xfrm>
            <a:off x="3798563" y="3985900"/>
            <a:ext cx="128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432FF"/>
                </a:solidFill>
              </a:rPr>
              <a:t>Query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93" name="Rounded Rectangle 76"/>
          <p:cNvSpPr>
            <a:spLocks noChangeAspect="1"/>
          </p:cNvSpPr>
          <p:nvPr/>
        </p:nvSpPr>
        <p:spPr>
          <a:xfrm>
            <a:off x="6274550" y="5097023"/>
            <a:ext cx="344646" cy="347472"/>
          </a:xfrm>
          <a:prstGeom prst="roundRect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4" name="TextBox 77"/>
          <p:cNvSpPr txBox="1"/>
          <p:nvPr/>
        </p:nvSpPr>
        <p:spPr>
          <a:xfrm>
            <a:off x="6619865" y="4976878"/>
            <a:ext cx="3771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Microsoft YaHei" charset="0"/>
              </a:rPr>
              <a:t>’frequency: </a:t>
            </a:r>
            <a:r>
              <a:rPr lang="en-US" altLang="zh-CN" sz="2800" b="1" dirty="0" smtClean="0">
                <a:solidFill>
                  <a:srgbClr val="0432FF"/>
                </a:solidFill>
                <a:latin typeface="+mn-ea"/>
                <a:cs typeface="Microsoft YaHei" charset="0"/>
              </a:rPr>
              <a:t>18 </a:t>
            </a:r>
            <a:endParaRPr lang="zh-CN" altLang="en-US" sz="2800" b="1" dirty="0" smtClean="0">
              <a:solidFill>
                <a:srgbClr val="0432FF"/>
              </a:solidFill>
              <a:latin typeface="+mn-ea"/>
              <a:cs typeface="Microsoft YaHei" charset="0"/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Microsoft YaHei" charset="0"/>
              </a:rPr>
              <a:t>= Min{19, 24, 26, </a:t>
            </a:r>
            <a:r>
              <a:rPr lang="en-US" altLang="zh-CN" sz="2800" b="1" dirty="0" smtClean="0">
                <a:solidFill>
                  <a:srgbClr val="0432FF"/>
                </a:solidFill>
                <a:latin typeface="+mn-ea"/>
                <a:cs typeface="Microsoft YaHei" charset="0"/>
              </a:rPr>
              <a:t>18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Microsoft YaHei" charset="0"/>
              </a:rPr>
              <a:t>}</a:t>
            </a:r>
            <a:endParaRPr lang="en-US" sz="2800" dirty="0" smtClean="0">
              <a:solidFill>
                <a:srgbClr val="000000"/>
              </a:solidFill>
              <a:latin typeface="+mn-ea"/>
              <a:cs typeface="Microsoft YaHei" charset="0"/>
            </a:endParaRPr>
          </a:p>
          <a:p>
            <a:endParaRPr lang="en-US" sz="2800" dirty="0">
              <a:solidFill>
                <a:srgbClr val="000000"/>
              </a:solidFill>
              <a:latin typeface="+mn-ea"/>
              <a:cs typeface="Microsoft YaHei" charset="0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071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28"/>
    </mc:Choice>
    <mc:Fallback>
      <p:transition spd="slow" advTm="132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 smtClean="0"/>
              <a:t>PART  TWO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Elastic Sketches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3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"/>
    </mc:Choice>
    <mc:Fallback>
      <p:transition spd="slow" advTm="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575720" y="940902"/>
            <a:ext cx="2232248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 	  01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575720" y="1730641"/>
            <a:ext cx="2232248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            02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575720" y="2495243"/>
            <a:ext cx="2232248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            03</a:t>
            </a:r>
            <a:endParaRPr lang="zh-CN" altLang="en-US" sz="2800" b="0" dirty="0">
              <a:solidFill>
                <a:srgbClr val="000000"/>
              </a:solidFill>
            </a:endParaRPr>
          </a:p>
          <a:p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575720" y="3259845"/>
            <a:ext cx="2232248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            04</a:t>
            </a:r>
            <a:endParaRPr lang="zh-CN" altLang="en-US" sz="2800" b="0" dirty="0">
              <a:solidFill>
                <a:srgbClr val="000000"/>
              </a:solidFill>
            </a:endParaRPr>
          </a:p>
          <a:p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3575720" y="4024447"/>
            <a:ext cx="2232248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            05</a:t>
            </a:r>
            <a:endParaRPr lang="zh-CN" altLang="en-US" sz="2800" b="0" dirty="0">
              <a:solidFill>
                <a:srgbClr val="000000"/>
              </a:solidFill>
            </a:endParaRPr>
          </a:p>
          <a:p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5591944" y="908720"/>
            <a:ext cx="3528392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Rationale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5591944" y="1708675"/>
            <a:ext cx="4428629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Basic Version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5591945" y="2466395"/>
            <a:ext cx="4249242" cy="503237"/>
          </a:xfrm>
        </p:spPr>
        <p:txBody>
          <a:bodyPr/>
          <a:lstStyle/>
          <a:p>
            <a:r>
              <a:rPr kumimoji="1" lang="en-US" altLang="zh-CN" sz="2800" b="0" dirty="0" err="1" smtClean="0">
                <a:solidFill>
                  <a:srgbClr val="000000"/>
                </a:solidFill>
              </a:rPr>
              <a:t>Adaptivity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5591944" y="3238819"/>
            <a:ext cx="4428629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Software version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5591944" y="4030907"/>
            <a:ext cx="4752528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Hardware version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3575720" y="4811015"/>
            <a:ext cx="2232248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            06</a:t>
            </a:r>
            <a:endParaRPr lang="zh-CN" altLang="en-US" sz="2800" b="0" dirty="0">
              <a:solidFill>
                <a:srgbClr val="000000"/>
              </a:solidFill>
            </a:endParaRPr>
          </a:p>
          <a:p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5591944" y="4823814"/>
            <a:ext cx="3240360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P4 version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51384" y="1229398"/>
            <a:ext cx="2340139" cy="1571194"/>
          </a:xfrm>
        </p:spPr>
        <p:txBody>
          <a:bodyPr/>
          <a:lstStyle/>
          <a:p>
            <a:r>
              <a:rPr lang="en-US" altLang="zh-CN" sz="4800" dirty="0" smtClean="0">
                <a:solidFill>
                  <a:schemeClr val="bg1"/>
                </a:solidFill>
              </a:rPr>
              <a:t>Elastic Sketch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3546263" y="5561051"/>
            <a:ext cx="2232248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            07</a:t>
            </a:r>
            <a:endParaRPr lang="zh-CN" altLang="en-US" sz="2800" b="0" dirty="0">
              <a:solidFill>
                <a:srgbClr val="000000"/>
              </a:solidFill>
            </a:endParaRPr>
          </a:p>
          <a:p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5562487" y="5573850"/>
            <a:ext cx="4458086" cy="503237"/>
          </a:xfrm>
        </p:spPr>
        <p:txBody>
          <a:bodyPr/>
          <a:lstStyle/>
          <a:p>
            <a:r>
              <a:rPr lang="en-US" altLang="zh-CN" sz="2800" b="0" dirty="0" smtClean="0">
                <a:solidFill>
                  <a:srgbClr val="000000"/>
                </a:solidFill>
              </a:rPr>
              <a:t>Multi-Core version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pic>
        <p:nvPicPr>
          <p:cNvPr id="18" name="音频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0"/>
    </mc:Choice>
    <mc:Fallback>
      <p:transition spd="slow" advTm="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7250696" cy="496824"/>
          </a:xfrm>
        </p:spPr>
        <p:txBody>
          <a:bodyPr/>
          <a:lstStyle/>
          <a:p>
            <a:r>
              <a:rPr lang="en-US" altLang="zh-CN" dirty="0" smtClean="0"/>
              <a:t>Elastic  (Rationale)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459944" y="1160546"/>
            <a:ext cx="11732056" cy="3744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 smtClean="0"/>
              <a:t>Goal: separate elephant flows from mice flows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/>
              <a:t>Ostracism</a:t>
            </a:r>
            <a:r>
              <a:rPr lang="en-US" altLang="zh-CN" sz="3200" dirty="0"/>
              <a:t>: </a:t>
            </a:r>
            <a:r>
              <a:rPr lang="en-US" altLang="zh-CN" sz="3200" dirty="0" smtClean="0"/>
              <a:t>vote for elephant </a:t>
            </a:r>
            <a:r>
              <a:rPr lang="en-US" altLang="zh-CN" sz="3200" dirty="0"/>
              <a:t>flows</a:t>
            </a:r>
          </a:p>
          <a:p>
            <a:pPr lvl="1"/>
            <a:r>
              <a:rPr lang="en-US" altLang="zh-CN" sz="3200" dirty="0" smtClean="0">
                <a:solidFill>
                  <a:srgbClr val="000000"/>
                </a:solidFill>
              </a:rPr>
              <a:t>     Ostracism </a:t>
            </a:r>
            <a:r>
              <a:rPr lang="en-US" altLang="zh-CN" sz="3200" dirty="0">
                <a:solidFill>
                  <a:srgbClr val="000000"/>
                </a:solidFill>
              </a:rPr>
              <a:t>was a procedure </a:t>
            </a:r>
            <a:r>
              <a:rPr lang="en-US" altLang="zh-CN" sz="3200" dirty="0" smtClean="0">
                <a:solidFill>
                  <a:srgbClr val="000000"/>
                </a:solidFill>
              </a:rPr>
              <a:t>in ancient Athens, </a:t>
            </a:r>
            <a:r>
              <a:rPr lang="en-US" altLang="zh-CN" sz="3200" dirty="0">
                <a:solidFill>
                  <a:srgbClr val="000000"/>
                </a:solidFill>
              </a:rPr>
              <a:t>any citizen could be voted to be </a:t>
            </a:r>
            <a:r>
              <a:rPr lang="en-US" altLang="zh-CN" sz="3200" dirty="0" smtClean="0">
                <a:solidFill>
                  <a:srgbClr val="000000"/>
                </a:solidFill>
              </a:rPr>
              <a:t>expelled.</a:t>
            </a:r>
          </a:p>
          <a:p>
            <a:pPr lvl="1"/>
            <a:endParaRPr lang="en-US" altLang="zh-CN" sz="3200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sz="3200" dirty="0" smtClean="0">
                <a:solidFill>
                  <a:srgbClr val="20517C"/>
                </a:solidFill>
              </a:rPr>
              <a:t>Problem</a:t>
            </a:r>
            <a:r>
              <a:rPr lang="en-US" altLang="zh-CN" sz="3200" dirty="0">
                <a:solidFill>
                  <a:srgbClr val="20517C"/>
                </a:solidFill>
              </a:rPr>
              <a:t>: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one </a:t>
            </a:r>
            <a:r>
              <a:rPr lang="en-US" altLang="zh-CN" sz="3200" dirty="0">
                <a:solidFill>
                  <a:srgbClr val="000000"/>
                </a:solidFill>
              </a:rPr>
              <a:t>bucket to elect 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                  the </a:t>
            </a:r>
            <a:r>
              <a:rPr lang="en-US" altLang="zh-CN" sz="3200" dirty="0">
                <a:solidFill>
                  <a:srgbClr val="000000"/>
                </a:solidFill>
              </a:rPr>
              <a:t>largest </a:t>
            </a:r>
            <a:r>
              <a:rPr lang="en-US" altLang="zh-CN" sz="3200" dirty="0" smtClean="0">
                <a:solidFill>
                  <a:srgbClr val="000000"/>
                </a:solidFill>
              </a:rPr>
              <a:t>one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79" y="3432391"/>
            <a:ext cx="4666888" cy="3425609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127448" y="4755702"/>
            <a:ext cx="5428322" cy="1037279"/>
            <a:chOff x="1160998" y="5157192"/>
            <a:chExt cx="5428322" cy="1037279"/>
          </a:xfrm>
        </p:grpSpPr>
        <p:grpSp>
          <p:nvGrpSpPr>
            <p:cNvPr id="30" name="Group 19"/>
            <p:cNvGrpSpPr/>
            <p:nvPr/>
          </p:nvGrpSpPr>
          <p:grpSpPr>
            <a:xfrm>
              <a:off x="1160998" y="5718535"/>
              <a:ext cx="2765046" cy="347472"/>
              <a:chOff x="582399" y="2356923"/>
              <a:chExt cx="2765046" cy="347472"/>
            </a:xfrm>
          </p:grpSpPr>
          <p:sp>
            <p:nvSpPr>
              <p:cNvPr id="34" name="Rounded Rectangle 20"/>
              <p:cNvSpPr>
                <a:spLocks noChangeAspect="1"/>
              </p:cNvSpPr>
              <p:nvPr/>
            </p:nvSpPr>
            <p:spPr>
              <a:xfrm>
                <a:off x="582399" y="2356923"/>
                <a:ext cx="344646" cy="347472"/>
              </a:xfrm>
              <a:prstGeom prst="roundRect">
                <a:avLst/>
              </a:prstGeom>
              <a:solidFill>
                <a:srgbClr val="0432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ounded Rectangle 23"/>
              <p:cNvSpPr>
                <a:spLocks noChangeAspect="1"/>
              </p:cNvSpPr>
              <p:nvPr/>
            </p:nvSpPr>
            <p:spPr>
              <a:xfrm>
                <a:off x="928578" y="2356923"/>
                <a:ext cx="344646" cy="347472"/>
              </a:xfrm>
              <a:prstGeom prst="roundRect">
                <a:avLst/>
              </a:prstGeom>
              <a:solidFill>
                <a:srgbClr val="00FA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ounded Rectangle 24"/>
              <p:cNvSpPr>
                <a:spLocks noChangeAspect="1"/>
              </p:cNvSpPr>
              <p:nvPr/>
            </p:nvSpPr>
            <p:spPr>
              <a:xfrm>
                <a:off x="1273224" y="2356923"/>
                <a:ext cx="344646" cy="34747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ounded Rectangle 25"/>
              <p:cNvSpPr>
                <a:spLocks noChangeAspect="1"/>
              </p:cNvSpPr>
              <p:nvPr/>
            </p:nvSpPr>
            <p:spPr>
              <a:xfrm>
                <a:off x="1619403" y="2356923"/>
                <a:ext cx="344646" cy="347472"/>
              </a:xfrm>
              <a:prstGeom prst="roundRect">
                <a:avLst/>
              </a:prstGeom>
              <a:solidFill>
                <a:srgbClr val="00FA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ounded Rectangle 26"/>
              <p:cNvSpPr>
                <a:spLocks noChangeAspect="1"/>
              </p:cNvSpPr>
              <p:nvPr/>
            </p:nvSpPr>
            <p:spPr>
              <a:xfrm>
                <a:off x="1965795" y="2356923"/>
                <a:ext cx="344646" cy="34747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ounded Rectangle 27"/>
              <p:cNvSpPr>
                <a:spLocks noChangeAspect="1"/>
              </p:cNvSpPr>
              <p:nvPr/>
            </p:nvSpPr>
            <p:spPr>
              <a:xfrm>
                <a:off x="2311974" y="2356923"/>
                <a:ext cx="344646" cy="347472"/>
              </a:xfrm>
              <a:prstGeom prst="roundRect">
                <a:avLst/>
              </a:prstGeom>
              <a:solidFill>
                <a:srgbClr val="00FA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ounded Rectangle 28"/>
              <p:cNvSpPr>
                <a:spLocks noChangeAspect="1"/>
              </p:cNvSpPr>
              <p:nvPr/>
            </p:nvSpPr>
            <p:spPr>
              <a:xfrm>
                <a:off x="2656620" y="2356923"/>
                <a:ext cx="344646" cy="347472"/>
              </a:xfrm>
              <a:prstGeom prst="roundRect">
                <a:avLst/>
              </a:prstGeom>
              <a:solidFill>
                <a:srgbClr val="FF26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ounded Rectangle 29"/>
              <p:cNvSpPr>
                <a:spLocks noChangeAspect="1"/>
              </p:cNvSpPr>
              <p:nvPr/>
            </p:nvSpPr>
            <p:spPr>
              <a:xfrm>
                <a:off x="3002799" y="2356923"/>
                <a:ext cx="344646" cy="347472"/>
              </a:xfrm>
              <a:prstGeom prst="roundRect">
                <a:avLst/>
              </a:prstGeom>
              <a:solidFill>
                <a:srgbClr val="0432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1" name="圆角矩形 30"/>
            <p:cNvSpPr/>
            <p:nvPr/>
          </p:nvSpPr>
          <p:spPr>
            <a:xfrm>
              <a:off x="5303912" y="5590071"/>
              <a:ext cx="864096" cy="604400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31"/>
            <p:cNvSpPr/>
            <p:nvPr/>
          </p:nvSpPr>
          <p:spPr>
            <a:xfrm>
              <a:off x="4295800" y="5789159"/>
              <a:ext cx="648072" cy="173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062940" y="5157192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One bucket</a:t>
              </a:r>
              <a:endParaRPr lang="zh-CN" altLang="en-US" dirty="0"/>
            </a:p>
          </p:txBody>
        </p:sp>
      </p:grpSp>
      <p:cxnSp>
        <p:nvCxnSpPr>
          <p:cNvPr id="42" name="直接箭头连接符 41"/>
          <p:cNvCxnSpPr/>
          <p:nvPr/>
        </p:nvCxnSpPr>
        <p:spPr>
          <a:xfrm flipH="1">
            <a:off x="4732301" y="5792981"/>
            <a:ext cx="643619" cy="48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1" idx="2"/>
          </p:cNvCxnSpPr>
          <p:nvPr/>
        </p:nvCxnSpPr>
        <p:spPr>
          <a:xfrm>
            <a:off x="5702410" y="5792981"/>
            <a:ext cx="0" cy="48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6023992" y="5792981"/>
            <a:ext cx="531778" cy="48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23792" y="639768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Flow ID,     vote+,     vote-</a:t>
            </a:r>
            <a:endParaRPr lang="zh-CN" alt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505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383"/>
    </mc:Choice>
    <mc:Fallback>
      <p:transition spd="slow" advTm="136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7250696" cy="496824"/>
          </a:xfrm>
        </p:spPr>
        <p:txBody>
          <a:bodyPr/>
          <a:lstStyle/>
          <a:p>
            <a:r>
              <a:rPr lang="en-US" altLang="zh-CN" dirty="0" smtClean="0"/>
              <a:t>Elastic  (Basic version)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788041" y="2247508"/>
            <a:ext cx="1427484" cy="682476"/>
            <a:chOff x="1932057" y="2679556"/>
            <a:chExt cx="1427484" cy="682476"/>
          </a:xfrm>
        </p:grpSpPr>
        <p:sp>
          <p:nvSpPr>
            <p:cNvPr id="8" name="椭圆 7"/>
            <p:cNvSpPr/>
            <p:nvPr/>
          </p:nvSpPr>
          <p:spPr>
            <a:xfrm>
              <a:off x="1932057" y="2927670"/>
              <a:ext cx="452472" cy="434362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/>
            <p:cNvCxnSpPr>
              <a:stCxn id="8" idx="6"/>
              <a:endCxn id="11" idx="1"/>
            </p:cNvCxnSpPr>
            <p:nvPr/>
          </p:nvCxnSpPr>
          <p:spPr>
            <a:xfrm flipV="1">
              <a:off x="2384529" y="3136915"/>
              <a:ext cx="975012" cy="793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文本框 9"/>
            <p:cNvSpPr txBox="1"/>
            <p:nvPr/>
          </p:nvSpPr>
          <p:spPr>
            <a:xfrm>
              <a:off x="2510754" y="2679556"/>
              <a:ext cx="6494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</a:t>
              </a:r>
              <a:r>
                <a: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3215525" y="2493048"/>
            <a:ext cx="1463788" cy="423637"/>
          </a:xfrm>
          <a:prstGeom prst="rect">
            <a:avLst/>
          </a:prstGeom>
          <a:solidFill>
            <a:srgbClr val="5B9BD5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5,T,15</a:t>
            </a:r>
            <a:r>
              <a:rPr kumimoji="0" lang="en-US" altLang="zh-CN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58077" y="2641227"/>
            <a:ext cx="483395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58077" y="2172758"/>
            <a:ext cx="483395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92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58100" y="4037194"/>
            <a:ext cx="483395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57983" y="3572919"/>
            <a:ext cx="483472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7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58100" y="3106233"/>
            <a:ext cx="483395" cy="46578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89661" y="1818904"/>
            <a:ext cx="2715423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&lt;ID, 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Vote</a:t>
            </a:r>
            <a:r>
              <a:rPr lang="en-US" altLang="zh-CN" sz="3200" b="1" i="1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 flag, Vote</a:t>
            </a:r>
            <a:r>
              <a:rPr lang="en-US" altLang="zh-CN" sz="46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61479" y="134309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Heavy part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70695" y="1340768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Light part</a:t>
            </a:r>
            <a:endParaRPr lang="zh-CN" altLang="en-US" sz="2000" i="1" dirty="0">
              <a:solidFill>
                <a:prstClr val="black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215566" y="2903215"/>
            <a:ext cx="1463788" cy="424082"/>
          </a:xfrm>
          <a:prstGeom prst="rect">
            <a:avLst/>
          </a:prstGeom>
          <a:solidFill>
            <a:srgbClr val="5B9BD5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215566" y="3779807"/>
            <a:ext cx="1463788" cy="424701"/>
          </a:xfrm>
          <a:prstGeom prst="rect">
            <a:avLst/>
          </a:prstGeom>
          <a:solidFill>
            <a:srgbClr val="5B9BD5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10,F,11</a:t>
            </a:r>
            <a:r>
              <a:rPr kumimoji="0" lang="en-US" altLang="zh-CN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15566" y="3317812"/>
            <a:ext cx="1463788" cy="46094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15566" y="4205456"/>
            <a:ext cx="1463788" cy="424701"/>
          </a:xfrm>
          <a:prstGeom prst="rect">
            <a:avLst/>
          </a:prstGeom>
          <a:solidFill>
            <a:srgbClr val="5B9BD5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88041" y="3131262"/>
            <a:ext cx="1738350" cy="624151"/>
            <a:chOff x="1932057" y="3563310"/>
            <a:chExt cx="1738350" cy="624151"/>
          </a:xfrm>
        </p:grpSpPr>
        <p:sp>
          <p:nvSpPr>
            <p:cNvPr id="25" name="椭圆 24"/>
            <p:cNvSpPr/>
            <p:nvPr/>
          </p:nvSpPr>
          <p:spPr>
            <a:xfrm>
              <a:off x="1932057" y="3769704"/>
              <a:ext cx="444262" cy="417757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5</a:t>
              </a:r>
              <a:endParaRPr kumimoji="0" lang="zh-CN" alt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接箭头连接符 25"/>
            <p:cNvCxnSpPr>
              <a:stCxn id="25" idx="6"/>
              <a:endCxn id="23" idx="1"/>
            </p:cNvCxnSpPr>
            <p:nvPr/>
          </p:nvCxnSpPr>
          <p:spPr>
            <a:xfrm flipV="1">
              <a:off x="2376319" y="3908323"/>
              <a:ext cx="983263" cy="702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文本框 26"/>
            <p:cNvSpPr txBox="1"/>
            <p:nvPr/>
          </p:nvSpPr>
          <p:spPr>
            <a:xfrm>
              <a:off x="2491972" y="3563310"/>
              <a:ext cx="1178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775520" y="3582623"/>
            <a:ext cx="1440046" cy="631247"/>
            <a:chOff x="1919536" y="4014671"/>
            <a:chExt cx="1440046" cy="631247"/>
          </a:xfrm>
        </p:grpSpPr>
        <p:sp>
          <p:nvSpPr>
            <p:cNvPr id="28" name="椭圆 27"/>
            <p:cNvSpPr/>
            <p:nvPr/>
          </p:nvSpPr>
          <p:spPr>
            <a:xfrm>
              <a:off x="1919536" y="4226831"/>
              <a:ext cx="464994" cy="419087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箭头连接符 28"/>
            <p:cNvCxnSpPr>
              <a:stCxn id="28" idx="6"/>
              <a:endCxn id="22" idx="1"/>
            </p:cNvCxnSpPr>
            <p:nvPr/>
          </p:nvCxnSpPr>
          <p:spPr>
            <a:xfrm flipV="1">
              <a:off x="2384530" y="4352198"/>
              <a:ext cx="975052" cy="8417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文本框 29"/>
            <p:cNvSpPr txBox="1"/>
            <p:nvPr/>
          </p:nvSpPr>
          <p:spPr>
            <a:xfrm>
              <a:off x="2463395" y="4014671"/>
              <a:ext cx="5696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</a:t>
              </a:r>
              <a:r>
                <a: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32872" y="2436427"/>
            <a:ext cx="1462896" cy="461665"/>
            <a:chOff x="4876888" y="2868475"/>
            <a:chExt cx="1462896" cy="461665"/>
          </a:xfrm>
        </p:grpSpPr>
        <p:sp>
          <p:nvSpPr>
            <p:cNvPr id="31" name="矩形 30"/>
            <p:cNvSpPr/>
            <p:nvPr/>
          </p:nvSpPr>
          <p:spPr>
            <a:xfrm>
              <a:off x="5239611" y="2868475"/>
              <a:ext cx="11001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0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6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,T,15</a:t>
              </a:r>
              <a:endPara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4876888" y="3102827"/>
              <a:ext cx="31562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9" name="组合 18"/>
          <p:cNvGrpSpPr/>
          <p:nvPr/>
        </p:nvGrpSpPr>
        <p:grpSpPr>
          <a:xfrm>
            <a:off x="4732872" y="3255367"/>
            <a:ext cx="1323207" cy="461665"/>
            <a:chOff x="4876888" y="3611505"/>
            <a:chExt cx="1323207" cy="461665"/>
          </a:xfrm>
        </p:grpSpPr>
        <p:sp>
          <p:nvSpPr>
            <p:cNvPr id="32" name="矩形 31"/>
            <p:cNvSpPr/>
            <p:nvPr/>
          </p:nvSpPr>
          <p:spPr>
            <a:xfrm>
              <a:off x="5244064" y="3611505"/>
              <a:ext cx="9560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2000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1,F,0</a:t>
              </a:r>
              <a:endPara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4876888" y="3910095"/>
              <a:ext cx="31562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5" name="矩形 34"/>
          <p:cNvSpPr/>
          <p:nvPr/>
        </p:nvSpPr>
        <p:spPr>
          <a:xfrm>
            <a:off x="3215525" y="4631210"/>
            <a:ext cx="1463696" cy="424701"/>
          </a:xfrm>
          <a:prstGeom prst="rect">
            <a:avLst/>
          </a:prstGeom>
          <a:solidFill>
            <a:srgbClr val="5B9BD5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20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16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0" lang="en-US" altLang="zh-CN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,F,55</a:t>
            </a:r>
            <a:r>
              <a:rPr kumimoji="0" lang="en-US" altLang="zh-CN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4732872" y="3789040"/>
            <a:ext cx="1202333" cy="400110"/>
            <a:chOff x="4876888" y="4120177"/>
            <a:chExt cx="1202333" cy="400110"/>
          </a:xfrm>
        </p:grpSpPr>
        <p:sp>
          <p:nvSpPr>
            <p:cNvPr id="36" name="矩形 35"/>
            <p:cNvSpPr/>
            <p:nvPr/>
          </p:nvSpPr>
          <p:spPr>
            <a:xfrm>
              <a:off x="5091232" y="4120177"/>
              <a:ext cx="9879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11++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4876888" y="4351442"/>
              <a:ext cx="31562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75" name="组合 74"/>
          <p:cNvGrpSpPr/>
          <p:nvPr/>
        </p:nvGrpSpPr>
        <p:grpSpPr>
          <a:xfrm>
            <a:off x="1788041" y="4388347"/>
            <a:ext cx="1427484" cy="675495"/>
            <a:chOff x="1932057" y="4820395"/>
            <a:chExt cx="1427484" cy="675495"/>
          </a:xfrm>
        </p:grpSpPr>
        <p:sp>
          <p:nvSpPr>
            <p:cNvPr id="38" name="椭圆 37"/>
            <p:cNvSpPr/>
            <p:nvPr/>
          </p:nvSpPr>
          <p:spPr>
            <a:xfrm>
              <a:off x="1932057" y="5052025"/>
              <a:ext cx="444262" cy="443865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9</a:t>
              </a:r>
              <a:endParaRPr kumimoji="0" lang="zh-CN" alt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箭头连接符 38"/>
            <p:cNvCxnSpPr>
              <a:stCxn id="38" idx="6"/>
              <a:endCxn id="35" idx="1"/>
            </p:cNvCxnSpPr>
            <p:nvPr/>
          </p:nvCxnSpPr>
          <p:spPr>
            <a:xfrm flipV="1">
              <a:off x="2376319" y="5203601"/>
              <a:ext cx="983222" cy="7035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文本框 39"/>
            <p:cNvSpPr txBox="1"/>
            <p:nvPr/>
          </p:nvSpPr>
          <p:spPr>
            <a:xfrm>
              <a:off x="2474554" y="4820395"/>
              <a:ext cx="602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h</a:t>
              </a:r>
              <a:r>
                <a: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</a:t>
              </a:r>
              <a:r>
                <a: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732872" y="4528933"/>
            <a:ext cx="1303612" cy="461665"/>
            <a:chOff x="4876888" y="4960981"/>
            <a:chExt cx="1303612" cy="461665"/>
          </a:xfrm>
        </p:grpSpPr>
        <p:sp>
          <p:nvSpPr>
            <p:cNvPr id="41" name="矩形 40"/>
            <p:cNvSpPr/>
            <p:nvPr/>
          </p:nvSpPr>
          <p:spPr>
            <a:xfrm>
              <a:off x="5208567" y="4960981"/>
              <a:ext cx="9719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9</a:t>
              </a:r>
              <a:r>
                <a:rPr lang="en-US" altLang="zh-CN" sz="2000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1,T,0</a:t>
              </a:r>
              <a:endPara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4876888" y="5234357"/>
              <a:ext cx="31562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48" name="矩形 47"/>
          <p:cNvSpPr/>
          <p:nvPr/>
        </p:nvSpPr>
        <p:spPr>
          <a:xfrm>
            <a:off x="8157983" y="4500271"/>
            <a:ext cx="483472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091231" y="1768604"/>
            <a:ext cx="547971" cy="36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freq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2933247" y="5143212"/>
                <a:ext cx="2987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000" dirty="0" smtClean="0">
                    <a:solidFill>
                      <a:srgbClr val="0000FF"/>
                    </a:solidFill>
                    <a:latin typeface="Calibri" panose="020F0502020204030204"/>
                    <a:ea typeface="宋体" panose="02010600030101010101" pitchFamily="2" charset="-122"/>
                  </a:rPr>
                  <a:t>=8, 55+1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≥7∗</m:t>
                    </m:r>
                    <m:r>
                      <a:rPr lang="zh-CN" alt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000" dirty="0" smtClean="0">
                    <a:solidFill>
                      <a:srgbClr val="0000FF"/>
                    </a:solidFill>
                    <a:latin typeface="Calibri" panose="020F0502020204030204"/>
                    <a:ea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247" y="5143212"/>
                <a:ext cx="2987116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组合 76"/>
          <p:cNvGrpSpPr/>
          <p:nvPr/>
        </p:nvGrpSpPr>
        <p:grpSpPr>
          <a:xfrm>
            <a:off x="6059118" y="2333644"/>
            <a:ext cx="3174241" cy="1898910"/>
            <a:chOff x="6203134" y="2753819"/>
            <a:chExt cx="3174241" cy="1811382"/>
          </a:xfrm>
        </p:grpSpPr>
        <p:sp>
          <p:nvSpPr>
            <p:cNvPr id="54" name="椭圆 53"/>
            <p:cNvSpPr/>
            <p:nvPr/>
          </p:nvSpPr>
          <p:spPr>
            <a:xfrm>
              <a:off x="6869336" y="4082220"/>
              <a:ext cx="484763" cy="482981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5" name="直接箭头连接符 54"/>
            <p:cNvCxnSpPr>
              <a:stCxn id="54" idx="6"/>
              <a:endCxn id="66" idx="1"/>
            </p:cNvCxnSpPr>
            <p:nvPr/>
          </p:nvCxnSpPr>
          <p:spPr>
            <a:xfrm flipV="1">
              <a:off x="7354099" y="3712955"/>
              <a:ext cx="2023276" cy="61075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文本框 55"/>
            <p:cNvSpPr txBox="1"/>
            <p:nvPr/>
          </p:nvSpPr>
          <p:spPr>
            <a:xfrm rot="20852819">
              <a:off x="7605834" y="3757497"/>
              <a:ext cx="630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g</a:t>
              </a:r>
              <a:r>
                <a:rPr lang="en-US" altLang="zh-CN" sz="14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.)</a:t>
              </a:r>
              <a:endPara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箭头连接符 56"/>
            <p:cNvCxnSpPr/>
            <p:nvPr/>
          </p:nvCxnSpPr>
          <p:spPr>
            <a:xfrm>
              <a:off x="6203134" y="4323709"/>
              <a:ext cx="66031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接箭头连接符 58"/>
            <p:cNvCxnSpPr>
              <a:stCxn id="54" idx="6"/>
              <a:endCxn id="13" idx="1"/>
            </p:cNvCxnSpPr>
            <p:nvPr/>
          </p:nvCxnSpPr>
          <p:spPr>
            <a:xfrm flipV="1">
              <a:off x="7354099" y="2753819"/>
              <a:ext cx="947994" cy="156989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文本框 59"/>
            <p:cNvSpPr txBox="1"/>
            <p:nvPr/>
          </p:nvSpPr>
          <p:spPr>
            <a:xfrm rot="20181475">
              <a:off x="7382859" y="3066952"/>
              <a:ext cx="754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g</a:t>
              </a:r>
              <a:r>
                <a:rPr lang="en-US" altLang="zh-CN" sz="14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.)</a:t>
              </a:r>
              <a:endPara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059118" y="3733805"/>
            <a:ext cx="3174501" cy="1273254"/>
            <a:chOff x="6203134" y="4165853"/>
            <a:chExt cx="3174501" cy="1273254"/>
          </a:xfrm>
        </p:grpSpPr>
        <p:sp>
          <p:nvSpPr>
            <p:cNvPr id="45" name="椭圆 44"/>
            <p:cNvSpPr/>
            <p:nvPr/>
          </p:nvSpPr>
          <p:spPr>
            <a:xfrm>
              <a:off x="6869331" y="4956126"/>
              <a:ext cx="484763" cy="482981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6" name="直接箭头连接符 45"/>
            <p:cNvCxnSpPr>
              <a:stCxn id="45" idx="6"/>
              <a:endCxn id="15" idx="1"/>
            </p:cNvCxnSpPr>
            <p:nvPr/>
          </p:nvCxnSpPr>
          <p:spPr>
            <a:xfrm flipV="1">
              <a:off x="7354094" y="4165853"/>
              <a:ext cx="947905" cy="103176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文本框 46"/>
            <p:cNvSpPr txBox="1"/>
            <p:nvPr/>
          </p:nvSpPr>
          <p:spPr>
            <a:xfrm rot="19052540">
              <a:off x="7326924" y="4413640"/>
              <a:ext cx="7103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g</a:t>
              </a:r>
              <a:r>
                <a:rPr lang="en-US" altLang="zh-CN" sz="14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0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(.)</a:t>
              </a:r>
              <a:endParaRPr lang="zh-CN" altLang="en-US" sz="2000" i="1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9" name="直接箭头连接符 48"/>
            <p:cNvCxnSpPr>
              <a:endCxn id="45" idx="2"/>
            </p:cNvCxnSpPr>
            <p:nvPr/>
          </p:nvCxnSpPr>
          <p:spPr>
            <a:xfrm flipV="1">
              <a:off x="6203134" y="5197617"/>
              <a:ext cx="666197" cy="128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文本框 60"/>
            <p:cNvSpPr txBox="1"/>
            <p:nvPr/>
          </p:nvSpPr>
          <p:spPr>
            <a:xfrm>
              <a:off x="8739386" y="4702479"/>
              <a:ext cx="630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g</a:t>
              </a:r>
              <a:r>
                <a:rPr lang="en-US" altLang="zh-CN" sz="14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(.)</a:t>
              </a:r>
              <a:endPara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箭头连接符 61"/>
            <p:cNvCxnSpPr>
              <a:stCxn id="45" idx="6"/>
              <a:endCxn id="71" idx="1"/>
            </p:cNvCxnSpPr>
            <p:nvPr/>
          </p:nvCxnSpPr>
          <p:spPr>
            <a:xfrm flipV="1">
              <a:off x="7354094" y="5165213"/>
              <a:ext cx="2023541" cy="3240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80" name="组合 79"/>
          <p:cNvGrpSpPr/>
          <p:nvPr/>
        </p:nvGrpSpPr>
        <p:grpSpPr>
          <a:xfrm>
            <a:off x="8588230" y="3564092"/>
            <a:ext cx="1684234" cy="1277861"/>
            <a:chOff x="8732246" y="3996140"/>
            <a:chExt cx="1684234" cy="1277861"/>
          </a:xfrm>
        </p:grpSpPr>
        <p:sp>
          <p:nvSpPr>
            <p:cNvPr id="50" name="矩形 49"/>
            <p:cNvSpPr/>
            <p:nvPr/>
          </p:nvSpPr>
          <p:spPr>
            <a:xfrm>
              <a:off x="8732246" y="3996140"/>
              <a:ext cx="6320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+7</a:t>
              </a:r>
              <a:endParaRPr lang="zh-CN" altLang="en-US" sz="20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784464" y="4873891"/>
              <a:ext cx="6320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+7</a:t>
              </a:r>
              <a:endParaRPr lang="zh-CN" altLang="en-US" sz="2000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588230" y="2148935"/>
            <a:ext cx="1671306" cy="1342355"/>
            <a:chOff x="8732246" y="2580983"/>
            <a:chExt cx="1671306" cy="1342355"/>
          </a:xfrm>
        </p:grpSpPr>
        <p:sp>
          <p:nvSpPr>
            <p:cNvPr id="58" name="矩形 57"/>
            <p:cNvSpPr/>
            <p:nvPr/>
          </p:nvSpPr>
          <p:spPr>
            <a:xfrm>
              <a:off x="9771536" y="3523228"/>
              <a:ext cx="6320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+1</a:t>
              </a:r>
              <a:endParaRPr lang="zh-CN" altLang="en-US" sz="200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8732246" y="2580983"/>
              <a:ext cx="6320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+1</a:t>
              </a:r>
              <a:endParaRPr lang="zh-CN" altLang="en-US" sz="2000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8184232" y="5146760"/>
            <a:ext cx="1537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A CM sketch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233359" y="3106233"/>
            <a:ext cx="483395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6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233712" y="2172758"/>
            <a:ext cx="483395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233736" y="4037194"/>
            <a:ext cx="483395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3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233619" y="3572919"/>
            <a:ext cx="483472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87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233359" y="2628101"/>
            <a:ext cx="483395" cy="46578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0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9233619" y="4500271"/>
            <a:ext cx="483472" cy="465787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10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189858" y="1768604"/>
            <a:ext cx="547971" cy="36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freq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41651" y="6017904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For elephant flows: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5366009" y="6033878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For mice flows: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7684030" y="6017904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For a bucket:</a:t>
            </a:r>
          </a:p>
        </p:txBody>
      </p:sp>
      <p:pic>
        <p:nvPicPr>
          <p:cNvPr id="44" name="音频 4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36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962"/>
    </mc:Choice>
    <mc:Fallback>
      <p:transition spd="slow" advTm="172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53" grpId="0"/>
      <p:bldP spid="43" grpId="0"/>
      <p:bldP spid="82" grpId="0"/>
      <p:bldP spid="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7250696" cy="496824"/>
          </a:xfrm>
        </p:spPr>
        <p:txBody>
          <a:bodyPr/>
          <a:lstStyle/>
          <a:p>
            <a:r>
              <a:rPr lang="en-US" altLang="zh-CN" dirty="0" smtClean="0"/>
              <a:t>Elastic  (</a:t>
            </a:r>
            <a:r>
              <a:rPr lang="en-US" altLang="zh-CN" dirty="0"/>
              <a:t>Basic version)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9525" y="1556792"/>
            <a:ext cx="117320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 smtClean="0"/>
              <a:t>To query a flow, heavy part   </a:t>
            </a:r>
            <a:r>
              <a:rPr lang="en-US" altLang="zh-CN" sz="3200" dirty="0" smtClean="0">
                <a:sym typeface="Wingdings" panose="05000000000000000000" pitchFamily="2" charset="2"/>
              </a:rPr>
              <a:t>   light part</a:t>
            </a:r>
            <a:endParaRPr lang="en-US" altLang="zh-CN" sz="3200" dirty="0" smtClean="0"/>
          </a:p>
          <a:p>
            <a:pPr lvl="1">
              <a:spcAft>
                <a:spcPts val="800"/>
              </a:spcAft>
            </a:pPr>
            <a:endParaRPr lang="en-US" altLang="zh-CN" sz="3200" dirty="0" smtClean="0"/>
          </a:p>
          <a:p>
            <a:pPr lvl="1">
              <a:spcAft>
                <a:spcPts val="800"/>
              </a:spcAft>
            </a:pPr>
            <a:r>
              <a:rPr lang="en-US" altLang="zh-CN" sz="3200" dirty="0" smtClean="0"/>
              <a:t>1. To </a:t>
            </a:r>
            <a:r>
              <a:rPr lang="en-US" altLang="zh-CN" sz="3200" dirty="0"/>
              <a:t>query </a:t>
            </a:r>
            <a:r>
              <a:rPr lang="en-US" altLang="zh-CN" sz="3200" dirty="0" smtClean="0"/>
              <a:t>it in </a:t>
            </a:r>
            <a:r>
              <a:rPr lang="en-US" altLang="zh-CN" sz="3200" dirty="0"/>
              <a:t>the heavy part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check </a:t>
            </a:r>
            <a:r>
              <a:rPr lang="en-US" altLang="zh-CN" sz="3200" dirty="0">
                <a:solidFill>
                  <a:srgbClr val="000000"/>
                </a:solidFill>
              </a:rPr>
              <a:t>the flag of the </a:t>
            </a:r>
            <a:r>
              <a:rPr lang="en-US" altLang="zh-CN" sz="3200" dirty="0" smtClean="0">
                <a:solidFill>
                  <a:srgbClr val="000000"/>
                </a:solidFill>
              </a:rPr>
              <a:t>mapped bucket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1) </a:t>
            </a:r>
            <a:r>
              <a:rPr lang="en-US" altLang="zh-CN" sz="3200" dirty="0">
                <a:solidFill>
                  <a:srgbClr val="000000"/>
                </a:solidFill>
              </a:rPr>
              <a:t>flag = false: report the vote</a:t>
            </a:r>
            <a:r>
              <a:rPr lang="en-US" altLang="zh-CN" sz="3200" baseline="30000" dirty="0">
                <a:solidFill>
                  <a:srgbClr val="000000"/>
                </a:solidFill>
              </a:rPr>
              <a:t>+</a:t>
            </a:r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with no error</a:t>
            </a:r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altLang="zh-CN" sz="3200" dirty="0" smtClean="0">
                <a:solidFill>
                  <a:srgbClr val="000000"/>
                </a:solidFill>
              </a:rPr>
              <a:t>	2) flag </a:t>
            </a:r>
            <a:r>
              <a:rPr lang="en-US" altLang="zh-CN" sz="3200" dirty="0">
                <a:solidFill>
                  <a:srgbClr val="000000"/>
                </a:solidFill>
              </a:rPr>
              <a:t>= </a:t>
            </a:r>
            <a:r>
              <a:rPr lang="en-US" altLang="zh-CN" sz="3200" dirty="0" smtClean="0">
                <a:solidFill>
                  <a:srgbClr val="000000"/>
                </a:solidFill>
              </a:rPr>
              <a:t>true: </a:t>
            </a:r>
            <a:r>
              <a:rPr kumimoji="1" lang="en-US" altLang="zh-CN" sz="3200" dirty="0">
                <a:solidFill>
                  <a:srgbClr val="000000"/>
                </a:solidFill>
              </a:rPr>
              <a:t>vote</a:t>
            </a:r>
            <a:r>
              <a:rPr kumimoji="1" lang="en-US" altLang="zh-CN" sz="3200" baseline="30000" dirty="0">
                <a:solidFill>
                  <a:srgbClr val="000000"/>
                </a:solidFill>
              </a:rPr>
              <a:t>+</a:t>
            </a:r>
            <a:r>
              <a:rPr kumimoji="1" lang="en-US" altLang="zh-CN" sz="3200" dirty="0">
                <a:solidFill>
                  <a:srgbClr val="000000"/>
                </a:solidFill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+ </a:t>
            </a:r>
            <a:r>
              <a:rPr kumimoji="1" lang="en-US" altLang="zh-CN" sz="3200" i="1" dirty="0" err="1" smtClean="0">
                <a:solidFill>
                  <a:srgbClr val="FF0000"/>
                </a:solidFill>
              </a:rPr>
              <a:t>f_light</a:t>
            </a:r>
            <a:endParaRPr kumimoji="1" lang="en-US" altLang="zh-CN" sz="3200" i="1" dirty="0" smtClean="0">
              <a:solidFill>
                <a:srgbClr val="FF0000"/>
              </a:solidFill>
            </a:endParaRPr>
          </a:p>
          <a:p>
            <a:pPr lvl="1"/>
            <a:endParaRPr kumimoji="1" lang="en-US" altLang="zh-CN" sz="3200" i="1" baseline="30000" dirty="0" smtClean="0">
              <a:solidFill>
                <a:srgbClr val="FF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/>
              <a:t>2. To </a:t>
            </a:r>
            <a:r>
              <a:rPr lang="en-US" altLang="zh-CN" sz="3200" dirty="0"/>
              <a:t>query </a:t>
            </a:r>
            <a:r>
              <a:rPr lang="en-US" altLang="zh-CN" sz="3200" dirty="0" smtClean="0"/>
              <a:t>it </a:t>
            </a:r>
            <a:r>
              <a:rPr lang="en-US" altLang="zh-CN" sz="3200" dirty="0"/>
              <a:t>in the light part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>
                <a:solidFill>
                  <a:srgbClr val="000000"/>
                </a:solidFill>
              </a:rPr>
              <a:t>	report its frequency </a:t>
            </a:r>
            <a:r>
              <a:rPr kumimoji="1" lang="en-US" altLang="zh-CN" sz="3200" i="1" dirty="0" err="1" smtClean="0">
                <a:solidFill>
                  <a:srgbClr val="FF0000"/>
                </a:solidFill>
              </a:rPr>
              <a:t>f_light</a:t>
            </a:r>
            <a:r>
              <a:rPr kumimoji="1" lang="en-US" altLang="zh-CN" sz="32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as </a:t>
            </a:r>
            <a:r>
              <a:rPr lang="en-US" altLang="zh-CN" sz="3200" dirty="0">
                <a:solidFill>
                  <a:srgbClr val="000000"/>
                </a:solidFill>
              </a:rPr>
              <a:t>how CM sketch </a:t>
            </a:r>
            <a:r>
              <a:rPr lang="en-US" altLang="zh-CN" sz="3200" dirty="0" smtClean="0">
                <a:solidFill>
                  <a:srgbClr val="000000"/>
                </a:solidFill>
              </a:rPr>
              <a:t>does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5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81"/>
    </mc:Choice>
    <mc:Fallback>
      <p:transition spd="slow" advTm="24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7250696" cy="496824"/>
          </a:xfrm>
        </p:spPr>
        <p:txBody>
          <a:bodyPr/>
          <a:lstStyle/>
          <a:p>
            <a:r>
              <a:rPr lang="en-US" altLang="zh-CN" dirty="0" smtClean="0"/>
              <a:t>Elastic  (</a:t>
            </a:r>
            <a:r>
              <a:rPr lang="en-US" altLang="zh-CN" dirty="0"/>
              <a:t>Basic version)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9307" y="1291438"/>
            <a:ext cx="1173205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 smtClean="0"/>
              <a:t>Error Bound:</a:t>
            </a:r>
          </a:p>
          <a:p>
            <a:pPr lvl="1">
              <a:spcAft>
                <a:spcPts val="800"/>
              </a:spcAft>
            </a:pPr>
            <a:endParaRPr lang="en-US" altLang="zh-CN" sz="3200" dirty="0" smtClean="0"/>
          </a:p>
          <a:p>
            <a:pPr lvl="1">
              <a:spcAft>
                <a:spcPts val="800"/>
              </a:spcAft>
            </a:pPr>
            <a:endParaRPr lang="en-US" altLang="zh-CN" sz="3200" dirty="0" smtClean="0"/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</a:t>
            </a:r>
          </a:p>
          <a:p>
            <a:pPr lvl="1">
              <a:spcAft>
                <a:spcPts val="800"/>
              </a:spcAft>
            </a:pPr>
            <a:endParaRPr lang="en-US" altLang="zh-CN" sz="3200" dirty="0" smtClean="0"/>
          </a:p>
          <a:p>
            <a:pPr lvl="1">
              <a:spcAft>
                <a:spcPts val="800"/>
              </a:spcAft>
            </a:pPr>
            <a:r>
              <a:rPr lang="en-US" altLang="zh-CN" sz="3200" dirty="0" smtClean="0"/>
              <a:t>Elephant collision: </a:t>
            </a:r>
            <a:r>
              <a:rPr lang="en-US" altLang="zh-CN" sz="3200" dirty="0" smtClean="0">
                <a:solidFill>
                  <a:srgbClr val="000000"/>
                </a:solidFill>
              </a:rPr>
              <a:t>1+ elephant </a:t>
            </a:r>
            <a:r>
              <a:rPr lang="en-US" altLang="zh-CN" sz="3200" dirty="0">
                <a:solidFill>
                  <a:srgbClr val="000000"/>
                </a:solidFill>
              </a:rPr>
              <a:t>flows are mapped to the same </a:t>
            </a:r>
            <a:r>
              <a:rPr lang="en-US" altLang="zh-CN" sz="3200" dirty="0" smtClean="0">
                <a:solidFill>
                  <a:srgbClr val="000000"/>
                </a:solidFill>
              </a:rPr>
              <a:t>bucket. </a:t>
            </a:r>
            <a:r>
              <a:rPr lang="en-US" altLang="zh-CN" sz="3200" dirty="0" smtClean="0"/>
              <a:t>Elephant </a:t>
            </a:r>
            <a:r>
              <a:rPr lang="en-US" altLang="zh-CN" sz="3200" dirty="0"/>
              <a:t>collision rate</a:t>
            </a:r>
          </a:p>
          <a:p>
            <a:pPr lvl="1"/>
            <a:endParaRPr lang="en-US" altLang="zh-CN" sz="3200" dirty="0" smtClean="0">
              <a:solidFill>
                <a:srgbClr val="000000"/>
              </a:solidFill>
            </a:endParaRPr>
          </a:p>
          <a:p>
            <a:pPr lvl="1"/>
            <a:endParaRPr kumimoji="1" lang="en-US" altLang="zh-CN" sz="3200" dirty="0" smtClean="0">
              <a:solidFill>
                <a:srgbClr val="000000"/>
              </a:solidFill>
            </a:endParaRPr>
          </a:p>
          <a:p>
            <a:pPr lvl="1"/>
            <a:endParaRPr kumimoji="1" lang="en-US" altLang="zh-CN" sz="2800" dirty="0">
              <a:solidFill>
                <a:srgbClr val="000000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94744"/>
              </p:ext>
            </p:extLst>
          </p:nvPr>
        </p:nvGraphicFramePr>
        <p:xfrm>
          <a:off x="3048501" y="3783320"/>
          <a:ext cx="6096000" cy="365760"/>
        </p:xfrm>
        <a:graphic>
          <a:graphicData uri="http://schemas.openxmlformats.org/drawingml/2006/table">
            <a:tbl>
              <a:tblPr firstRow="1" bandRow="1"/>
              <a:tblGrid>
                <a:gridCol w="1524000"/>
                <a:gridCol w="1524000"/>
                <a:gridCol w="1524000"/>
                <a:gridCol w="1524000"/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endParaRPr lang="zh-CN" altLang="en-US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</a:tbl>
          </a:graphicData>
        </a:graphic>
      </p:graphicFrame>
      <p:sp>
        <p:nvSpPr>
          <p:cNvPr id="14" name="椭圆 13"/>
          <p:cNvSpPr/>
          <p:nvPr/>
        </p:nvSpPr>
        <p:spPr>
          <a:xfrm>
            <a:off x="4007768" y="2794796"/>
            <a:ext cx="531195" cy="456352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f</a:t>
            </a:r>
            <a:r>
              <a:rPr kumimoji="1" lang="en-US" altLang="zh-CN" sz="1800" b="0" i="1" u="none" strike="noStrike" kern="0" cap="none" spc="0" normalizeH="0" baseline="-2500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A</a:t>
            </a:r>
            <a:endParaRPr kumimoji="1" lang="zh-CN" altLang="en-US" sz="1800" b="0" i="1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315360" y="2802054"/>
            <a:ext cx="531195" cy="456352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f</a:t>
            </a:r>
            <a:r>
              <a:rPr kumimoji="1" lang="en-US" altLang="zh-CN" sz="1800" b="0" i="1" u="none" strike="noStrike" kern="0" cap="none" spc="0" normalizeH="0" baseline="-2500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B</a:t>
            </a:r>
            <a:endParaRPr kumimoji="1" lang="zh-CN" altLang="en-US" sz="1800" b="0" i="1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22952" y="2792670"/>
            <a:ext cx="531195" cy="456352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f</a:t>
            </a:r>
            <a:r>
              <a:rPr kumimoji="1" lang="en-US" altLang="zh-CN" sz="1800" b="0" i="1" u="none" strike="noStrike" kern="0" cap="none" spc="0" normalizeH="0" baseline="-2500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C</a:t>
            </a:r>
            <a:endParaRPr kumimoji="1" lang="zh-CN" altLang="en-US" sz="1800" b="0" i="1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7" name="直线箭头连接符 17"/>
          <p:cNvCxnSpPr>
            <a:stCxn id="14" idx="5"/>
          </p:cNvCxnSpPr>
          <p:nvPr/>
        </p:nvCxnSpPr>
        <p:spPr>
          <a:xfrm>
            <a:off x="4461171" y="3184317"/>
            <a:ext cx="854189" cy="59900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线箭头连接符 20"/>
          <p:cNvCxnSpPr>
            <a:stCxn id="15" idx="4"/>
          </p:cNvCxnSpPr>
          <p:nvPr/>
        </p:nvCxnSpPr>
        <p:spPr>
          <a:xfrm flipH="1">
            <a:off x="5409262" y="3258406"/>
            <a:ext cx="171696" cy="53217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线箭头连接符 22"/>
          <p:cNvCxnSpPr>
            <a:stCxn id="16" idx="3"/>
          </p:cNvCxnSpPr>
          <p:nvPr/>
        </p:nvCxnSpPr>
        <p:spPr>
          <a:xfrm flipH="1">
            <a:off x="5542062" y="3182191"/>
            <a:ext cx="1158682" cy="60950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65" y="5474555"/>
            <a:ext cx="4038894" cy="109901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174147" y="1875098"/>
            <a:ext cx="7344815" cy="766547"/>
            <a:chOff x="983432" y="4934559"/>
            <a:chExt cx="10383169" cy="13359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32" y="4934559"/>
              <a:ext cx="10383169" cy="133596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528048" y="5085184"/>
              <a:ext cx="43204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879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2"/>
    </mc:Choice>
    <mc:Fallback>
      <p:transition spd="slow" advTm="6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475683" y="1156926"/>
            <a:ext cx="2232248" cy="503237"/>
          </a:xfrm>
        </p:spPr>
        <p:txBody>
          <a:bodyPr/>
          <a:lstStyle/>
          <a:p>
            <a:r>
              <a:rPr lang="en-US" altLang="zh-CN" b="0" dirty="0" smtClean="0"/>
              <a:t>PART  01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475683" y="1946665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</a:t>
            </a:r>
            <a:r>
              <a:rPr lang="en-US" altLang="zh-CN" b="0" dirty="0" smtClean="0"/>
              <a:t>02</a:t>
            </a:r>
            <a:endParaRPr lang="zh-CN" altLang="en-US"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475683" y="2711267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</a:t>
            </a:r>
            <a:r>
              <a:rPr lang="en-US" altLang="zh-CN" b="0" dirty="0" smtClean="0"/>
              <a:t>03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4475683" y="3475869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</a:t>
            </a:r>
            <a:r>
              <a:rPr lang="en-US" altLang="zh-CN" b="0" dirty="0" smtClean="0"/>
              <a:t>04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4475683" y="4889362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</a:t>
            </a:r>
            <a:r>
              <a:rPr lang="en-US" altLang="zh-CN" b="0" dirty="0" smtClean="0"/>
              <a:t>06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6491907" y="1124744"/>
            <a:ext cx="3528392" cy="503237"/>
          </a:xfrm>
        </p:spPr>
        <p:txBody>
          <a:bodyPr/>
          <a:lstStyle/>
          <a:p>
            <a:r>
              <a:rPr lang="en-US" altLang="zh-CN" b="0" dirty="0" smtClean="0"/>
              <a:t>Background</a:t>
            </a:r>
            <a:endParaRPr lang="zh-CN" altLang="en-US" b="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6491907" y="1924699"/>
            <a:ext cx="4428629" cy="503237"/>
          </a:xfrm>
        </p:spPr>
        <p:txBody>
          <a:bodyPr/>
          <a:lstStyle/>
          <a:p>
            <a:r>
              <a:rPr lang="en-US" altLang="zh-CN" b="0" dirty="0"/>
              <a:t>Elastic Sketch</a:t>
            </a:r>
            <a:endParaRPr lang="zh-CN" altLang="en-US" b="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6491908" y="2682419"/>
            <a:ext cx="4249242" cy="503237"/>
          </a:xfrm>
        </p:spPr>
        <p:txBody>
          <a:bodyPr/>
          <a:lstStyle/>
          <a:p>
            <a:r>
              <a:rPr lang="en-US" altLang="zh-CN" b="0" dirty="0" smtClean="0"/>
              <a:t>Optimizations</a:t>
            </a:r>
            <a:endParaRPr lang="zh-CN" altLang="en-US" b="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6491907" y="3454843"/>
            <a:ext cx="2808312" cy="503237"/>
          </a:xfrm>
        </p:spPr>
        <p:txBody>
          <a:bodyPr/>
          <a:lstStyle/>
          <a:p>
            <a:r>
              <a:rPr lang="en-US" altLang="zh-CN" b="0" dirty="0" smtClean="0"/>
              <a:t>Applications</a:t>
            </a:r>
            <a:endParaRPr lang="zh-CN" altLang="en-US" b="0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6491907" y="4895822"/>
            <a:ext cx="4104456" cy="503237"/>
          </a:xfrm>
        </p:spPr>
        <p:txBody>
          <a:bodyPr/>
          <a:lstStyle/>
          <a:p>
            <a:r>
              <a:rPr lang="en-US" altLang="zh-CN" b="0" dirty="0" smtClean="0"/>
              <a:t>Experimental results</a:t>
            </a:r>
            <a:endParaRPr lang="zh-CN" altLang="en-US" b="0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4475683" y="5675930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</a:t>
            </a:r>
            <a:r>
              <a:rPr lang="en-US" altLang="zh-CN" b="0" dirty="0" smtClean="0"/>
              <a:t>07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6491907" y="5688729"/>
            <a:ext cx="3240360" cy="503237"/>
          </a:xfrm>
        </p:spPr>
        <p:txBody>
          <a:bodyPr/>
          <a:lstStyle/>
          <a:p>
            <a:r>
              <a:rPr lang="en-US" altLang="zh-CN" b="0" dirty="0" smtClean="0"/>
              <a:t>Conclusion</a:t>
            </a:r>
            <a:endParaRPr lang="zh-CN" altLang="en-US" b="0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4475683" y="4175742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</a:t>
            </a:r>
            <a:r>
              <a:rPr lang="en-US" altLang="zh-CN" b="0" dirty="0" smtClean="0"/>
              <a:t>05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21"/>
          </p:nvPr>
        </p:nvSpPr>
        <p:spPr>
          <a:xfrm>
            <a:off x="6491907" y="4182202"/>
            <a:ext cx="3600400" cy="503237"/>
          </a:xfrm>
        </p:spPr>
        <p:txBody>
          <a:bodyPr/>
          <a:lstStyle/>
          <a:p>
            <a:r>
              <a:rPr lang="en-US" altLang="zh-CN" b="0" dirty="0" smtClean="0"/>
              <a:t>Implementations</a:t>
            </a:r>
            <a:endParaRPr lang="zh-CN" altLang="en-US" b="0" dirty="0"/>
          </a:p>
        </p:txBody>
      </p:sp>
      <p:sp>
        <p:nvSpPr>
          <p:cNvPr id="7" name="文本框 6"/>
          <p:cNvSpPr txBox="1"/>
          <p:nvPr/>
        </p:nvSpPr>
        <p:spPr>
          <a:xfrm>
            <a:off x="623392" y="858540"/>
            <a:ext cx="2145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</a:rPr>
              <a:t>Outline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pic>
        <p:nvPicPr>
          <p:cNvPr id="17" name="音频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7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6"/>
    </mc:Choice>
    <mc:Fallback>
      <p:transition spd="slow" advTm="5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7250696" cy="496824"/>
          </a:xfrm>
        </p:spPr>
        <p:txBody>
          <a:bodyPr/>
          <a:lstStyle/>
          <a:p>
            <a:r>
              <a:rPr lang="en-US" altLang="zh-CN" dirty="0" smtClean="0"/>
              <a:t>Elastic  (</a:t>
            </a:r>
            <a:r>
              <a:rPr lang="en-US" altLang="zh-CN" dirty="0" err="1" smtClean="0"/>
              <a:t>Adaptivity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9307" y="1870179"/>
            <a:ext cx="9865165" cy="2423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1) Adaptive </a:t>
            </a:r>
            <a:r>
              <a:rPr lang="en-US" altLang="zh-CN" sz="3200" dirty="0"/>
              <a:t>to Available </a:t>
            </a:r>
            <a:r>
              <a:rPr lang="en-US" altLang="zh-CN" sz="3200" dirty="0" smtClean="0"/>
              <a:t>Bandwidth</a:t>
            </a:r>
            <a:endParaRPr lang="en-US" altLang="zh-CN" sz="3200" dirty="0"/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2) Adaptive </a:t>
            </a:r>
            <a:r>
              <a:rPr lang="en-US" altLang="zh-CN" sz="3200" dirty="0"/>
              <a:t>to </a:t>
            </a:r>
            <a:r>
              <a:rPr lang="en-US" altLang="zh-CN" sz="3200" dirty="0" smtClean="0"/>
              <a:t>Packet Rate</a:t>
            </a:r>
            <a:endParaRPr lang="en-US" altLang="zh-CN" sz="3200" dirty="0"/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3) Adaptive </a:t>
            </a:r>
            <a:r>
              <a:rPr lang="en-US" altLang="zh-CN" sz="3200" dirty="0"/>
              <a:t>to </a:t>
            </a:r>
            <a:r>
              <a:rPr lang="en-US" altLang="zh-CN" sz="3200" dirty="0" smtClean="0"/>
              <a:t>Flow Size Distribution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7"/>
    </mc:Choice>
    <mc:Fallback>
      <p:transition spd="slow" advTm="14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9482944" cy="496824"/>
          </a:xfrm>
        </p:spPr>
        <p:txBody>
          <a:bodyPr/>
          <a:lstStyle/>
          <a:p>
            <a:r>
              <a:rPr lang="en-US" altLang="zh-CN" dirty="0" smtClean="0"/>
              <a:t>Elastic  (Adaptive to Bandwidth)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9307" y="1484784"/>
            <a:ext cx="986516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/>
              <a:t>To adapt to available bandwidth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1</a:t>
            </a:r>
            <a:r>
              <a:rPr lang="en-US" altLang="zh-CN" sz="3200" dirty="0">
                <a:solidFill>
                  <a:srgbClr val="000000"/>
                </a:solidFill>
              </a:rPr>
              <a:t>) the light part is </a:t>
            </a:r>
            <a:r>
              <a:rPr lang="en-US" altLang="zh-CN" sz="3200" dirty="0" smtClean="0">
                <a:solidFill>
                  <a:srgbClr val="000000"/>
                </a:solidFill>
              </a:rPr>
              <a:t>large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2) compress </a:t>
            </a:r>
            <a:r>
              <a:rPr lang="en-US" altLang="zh-CN" sz="3200" dirty="0">
                <a:solidFill>
                  <a:srgbClr val="000000"/>
                </a:solidFill>
              </a:rPr>
              <a:t>the light </a:t>
            </a:r>
            <a:r>
              <a:rPr lang="en-US" altLang="zh-CN" sz="3200" dirty="0" smtClean="0">
                <a:solidFill>
                  <a:srgbClr val="000000"/>
                </a:solidFill>
              </a:rPr>
              <a:t>part </a:t>
            </a:r>
            <a:r>
              <a:rPr lang="en-US" altLang="zh-CN" sz="3200" dirty="0">
                <a:solidFill>
                  <a:srgbClr val="000000"/>
                </a:solidFill>
              </a:rPr>
              <a:t>before </a:t>
            </a:r>
            <a:r>
              <a:rPr lang="en-US" altLang="zh-CN" sz="3200" dirty="0" smtClean="0">
                <a:solidFill>
                  <a:srgbClr val="000000"/>
                </a:solidFill>
              </a:rPr>
              <a:t>sending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kumimoji="1" lang="en-US" altLang="zh-CN" sz="3200" dirty="0" smtClean="0"/>
              <a:t>3 key operations to </a:t>
            </a:r>
            <a:r>
              <a:rPr kumimoji="1" lang="en-US" altLang="zh-CN" sz="3200" dirty="0"/>
              <a:t>compress the sketch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1</a:t>
            </a:r>
            <a:r>
              <a:rPr lang="en-US" altLang="zh-CN" sz="3200" dirty="0">
                <a:solidFill>
                  <a:srgbClr val="000000"/>
                </a:solidFill>
              </a:rPr>
              <a:t>) how to group </a:t>
            </a:r>
            <a:r>
              <a:rPr lang="en-US" altLang="zh-CN" sz="3200" dirty="0" smtClean="0">
                <a:solidFill>
                  <a:srgbClr val="000000"/>
                </a:solidFill>
              </a:rPr>
              <a:t>counters?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2</a:t>
            </a:r>
            <a:r>
              <a:rPr lang="en-US" altLang="zh-CN" sz="3200" dirty="0">
                <a:solidFill>
                  <a:srgbClr val="000000"/>
                </a:solidFill>
              </a:rPr>
              <a:t>) how to merge counters in a group</a:t>
            </a:r>
            <a:r>
              <a:rPr lang="en-US" altLang="zh-CN" sz="3200" dirty="0" smtClean="0">
                <a:solidFill>
                  <a:srgbClr val="000000"/>
                </a:solidFill>
              </a:rPr>
              <a:t>?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3) how to change hash functions?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971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9"/>
    </mc:Choice>
    <mc:Fallback>
      <p:transition spd="slow" advTm="11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9482944" cy="496824"/>
          </a:xfrm>
        </p:spPr>
        <p:txBody>
          <a:bodyPr/>
          <a:lstStyle/>
          <a:p>
            <a:r>
              <a:rPr lang="en-US" altLang="zh-CN" dirty="0" smtClean="0"/>
              <a:t>Elastic  (Adaptive to Bandwidth)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226525" y="1573799"/>
            <a:ext cx="11161309" cy="1590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	1</a:t>
            </a:r>
            <a:r>
              <a:rPr lang="en-US" altLang="zh-CN" sz="2800" dirty="0">
                <a:solidFill>
                  <a:srgbClr val="000000"/>
                </a:solidFill>
              </a:rPr>
              <a:t>) </a:t>
            </a:r>
            <a:r>
              <a:rPr lang="en-US" altLang="zh-CN" sz="2800" dirty="0" smtClean="0">
                <a:solidFill>
                  <a:srgbClr val="000000"/>
                </a:solidFill>
              </a:rPr>
              <a:t>split </a:t>
            </a:r>
            <a:r>
              <a:rPr lang="en-US" altLang="zh-CN" sz="2800" dirty="0">
                <a:solidFill>
                  <a:srgbClr val="000000"/>
                </a:solidFill>
              </a:rPr>
              <a:t>the sketch A into </a:t>
            </a:r>
            <a:r>
              <a:rPr lang="en-US" altLang="zh-CN" sz="2800" dirty="0" smtClean="0">
                <a:solidFill>
                  <a:srgbClr val="000000"/>
                </a:solidFill>
              </a:rPr>
              <a:t>3 </a:t>
            </a:r>
            <a:r>
              <a:rPr lang="en-US" altLang="zh-CN" sz="2800" dirty="0">
                <a:solidFill>
                  <a:srgbClr val="000000"/>
                </a:solidFill>
              </a:rPr>
              <a:t>divisions</a:t>
            </a:r>
          </a:p>
          <a:p>
            <a:pPr lvl="1"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	2) build </a:t>
            </a:r>
            <a:r>
              <a:rPr lang="en-US" altLang="zh-CN" sz="2800" dirty="0">
                <a:solidFill>
                  <a:srgbClr val="000000"/>
                </a:solidFill>
              </a:rPr>
              <a:t>a sketch B</a:t>
            </a:r>
          </a:p>
          <a:p>
            <a:pPr lvl="1"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	3</a:t>
            </a:r>
            <a:r>
              <a:rPr lang="en-US" altLang="zh-CN" sz="2800" dirty="0">
                <a:solidFill>
                  <a:srgbClr val="000000"/>
                </a:solidFill>
              </a:rPr>
              <a:t>) counters with the same index </a:t>
            </a:r>
            <a:r>
              <a:rPr lang="en-US" altLang="zh-CN" sz="2800" dirty="0" smtClean="0">
                <a:solidFill>
                  <a:srgbClr val="000000"/>
                </a:solidFill>
              </a:rPr>
              <a:t>as one group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30599" y="1898771"/>
            <a:ext cx="2630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10%6%3=10%3</a:t>
            </a:r>
          </a:p>
          <a:p>
            <a:r>
              <a:rPr lang="en-US" altLang="zh-CN" sz="2800" dirty="0" smtClean="0"/>
              <a:t>10%8%4=10%4</a:t>
            </a:r>
            <a:endParaRPr lang="zh-CN" altLang="en-US" sz="2800" dirty="0"/>
          </a:p>
        </p:txBody>
      </p:sp>
      <p:sp>
        <p:nvSpPr>
          <p:cNvPr id="139" name="矩形 138"/>
          <p:cNvSpPr/>
          <p:nvPr/>
        </p:nvSpPr>
        <p:spPr>
          <a:xfrm>
            <a:off x="3030432" y="4066466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87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3545774" y="4066466"/>
            <a:ext cx="515650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061424" y="4066466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4576919" y="4066466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88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5088929" y="4064332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5604425" y="4064332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030432" y="4799743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3545774" y="4799743"/>
            <a:ext cx="515650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77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1424" y="4799743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4576919" y="4799743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5088929" y="4797609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5604425" y="4797609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" name="文本框 151"/>
          <p:cNvSpPr txBox="1"/>
          <p:nvPr/>
        </p:nvSpPr>
        <p:spPr>
          <a:xfrm rot="5400000">
            <a:off x="3342952" y="5249643"/>
            <a:ext cx="664325" cy="60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…</a:t>
            </a:r>
            <a:endParaRPr lang="zh-CN" altLang="en-US" sz="36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 rot="5400000">
            <a:off x="5768478" y="5249664"/>
            <a:ext cx="664325" cy="60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…</a:t>
            </a:r>
            <a:endParaRPr lang="zh-CN" altLang="en-US" sz="36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3030432" y="5851812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4061424" y="5851812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4576919" y="5851812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5604425" y="5865241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6119921" y="4064332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6119921" y="4797609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0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6119921" y="5865241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999287" y="4066466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2514783" y="4066466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1999287" y="4799743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31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2514783" y="4799743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1999287" y="5851812"/>
            <a:ext cx="515496" cy="428363"/>
          </a:xfrm>
          <a:prstGeom prst="rect">
            <a:avLst/>
          </a:prstGeom>
          <a:solidFill>
            <a:srgbClr val="5B9BD5"/>
          </a:solidFill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51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2514783" y="5851812"/>
            <a:ext cx="515496" cy="4283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0" name="直接连接符 169"/>
          <p:cNvCxnSpPr/>
          <p:nvPr/>
        </p:nvCxnSpPr>
        <p:spPr>
          <a:xfrm>
            <a:off x="3545774" y="4006443"/>
            <a:ext cx="0" cy="2355942"/>
          </a:xfrm>
          <a:prstGeom prst="line">
            <a:avLst/>
          </a:prstGeom>
          <a:noFill/>
          <a:ln w="19050" cap="flat" cmpd="sng" algn="ctr">
            <a:solidFill>
              <a:srgbClr val="33CC33"/>
            </a:solidFill>
            <a:prstDash val="solid"/>
            <a:miter lim="800000"/>
          </a:ln>
          <a:effectLst/>
        </p:spPr>
      </p:cxnSp>
      <p:sp>
        <p:nvSpPr>
          <p:cNvPr id="171" name="文本框 170"/>
          <p:cNvSpPr txBox="1"/>
          <p:nvPr/>
        </p:nvSpPr>
        <p:spPr>
          <a:xfrm>
            <a:off x="1444943" y="4039598"/>
            <a:ext cx="480127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14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1444943" y="4759439"/>
            <a:ext cx="480127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14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1444943" y="5798078"/>
            <a:ext cx="483890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14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1817762" y="3565278"/>
            <a:ext cx="878979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[1]</a:t>
            </a:r>
            <a:endParaRPr lang="zh-CN" altLang="en-US" baseline="30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3377538" y="3565278"/>
            <a:ext cx="878979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[1]</a:t>
            </a:r>
            <a:endParaRPr lang="zh-CN" altLang="en-US" baseline="30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5008523" y="3565278"/>
            <a:ext cx="871453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Z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[1]</a:t>
            </a:r>
            <a:endParaRPr lang="zh-CN" altLang="en-US" baseline="30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4415569" y="3565278"/>
            <a:ext cx="878979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[3]</a:t>
            </a:r>
            <a:endParaRPr lang="zh-CN" altLang="en-US" baseline="30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5919290" y="3565278"/>
            <a:ext cx="871453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Z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[3]</a:t>
            </a:r>
            <a:endParaRPr lang="zh-CN" altLang="en-US" baseline="30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93" name="直接连接符 192"/>
          <p:cNvCxnSpPr/>
          <p:nvPr/>
        </p:nvCxnSpPr>
        <p:spPr>
          <a:xfrm>
            <a:off x="5092415" y="4006443"/>
            <a:ext cx="0" cy="2355942"/>
          </a:xfrm>
          <a:prstGeom prst="line">
            <a:avLst/>
          </a:prstGeom>
          <a:noFill/>
          <a:ln w="19050" cap="flat" cmpd="sng" algn="ctr">
            <a:solidFill>
              <a:srgbClr val="33CC33"/>
            </a:solidFill>
            <a:prstDash val="solid"/>
            <a:miter lim="800000"/>
          </a:ln>
          <a:effectLst/>
        </p:spPr>
      </p:cxnSp>
      <p:grpSp>
        <p:nvGrpSpPr>
          <p:cNvPr id="219" name="组合 218"/>
          <p:cNvGrpSpPr/>
          <p:nvPr/>
        </p:nvGrpSpPr>
        <p:grpSpPr>
          <a:xfrm>
            <a:off x="2257036" y="6280174"/>
            <a:ext cx="5586313" cy="13430"/>
            <a:chOff x="2257036" y="6280174"/>
            <a:chExt cx="5586313" cy="13430"/>
          </a:xfrm>
        </p:grpSpPr>
        <p:cxnSp>
          <p:nvCxnSpPr>
            <p:cNvPr id="190" name="肘形连接符 189"/>
            <p:cNvCxnSpPr>
              <a:stCxn id="168" idx="2"/>
              <a:endCxn id="186" idx="2"/>
            </p:cNvCxnSpPr>
            <p:nvPr/>
          </p:nvCxnSpPr>
          <p:spPr>
            <a:xfrm rot="16200000" flipH="1">
              <a:off x="5043092" y="3494118"/>
              <a:ext cx="5995" cy="5578108"/>
            </a:xfrm>
            <a:prstGeom prst="bentConnector3">
              <a:avLst>
                <a:gd name="adj1" fmla="val 3913178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1" name="肘形连接符 190"/>
            <p:cNvCxnSpPr>
              <a:stCxn id="155" idx="2"/>
              <a:endCxn id="186" idx="2"/>
            </p:cNvCxnSpPr>
            <p:nvPr/>
          </p:nvCxnSpPr>
          <p:spPr>
            <a:xfrm rot="16200000" flipH="1">
              <a:off x="5816374" y="4267400"/>
              <a:ext cx="5995" cy="4031544"/>
            </a:xfrm>
            <a:prstGeom prst="bentConnector3">
              <a:avLst>
                <a:gd name="adj1" fmla="val 3913178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2" name="肘形连接符 191"/>
            <p:cNvCxnSpPr/>
            <p:nvPr/>
          </p:nvCxnSpPr>
          <p:spPr>
            <a:xfrm rot="5400000" flipH="1" flipV="1">
              <a:off x="6592025" y="5042280"/>
              <a:ext cx="13429" cy="2489219"/>
            </a:xfrm>
            <a:prstGeom prst="bentConnector3">
              <a:avLst>
                <a:gd name="adj1" fmla="val -1636451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98" name="文本框 197"/>
          <p:cNvSpPr txBox="1"/>
          <p:nvPr/>
        </p:nvSpPr>
        <p:spPr>
          <a:xfrm>
            <a:off x="6768247" y="6193431"/>
            <a:ext cx="677070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max</a:t>
            </a:r>
            <a:endParaRPr lang="zh-CN" alt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809254" y="3565278"/>
            <a:ext cx="2516348" cy="2720892"/>
            <a:chOff x="6809254" y="3565278"/>
            <a:chExt cx="2516348" cy="2720892"/>
          </a:xfrm>
        </p:grpSpPr>
        <p:sp>
          <p:nvSpPr>
            <p:cNvPr id="188" name="右箭头 187"/>
            <p:cNvSpPr/>
            <p:nvPr/>
          </p:nvSpPr>
          <p:spPr>
            <a:xfrm>
              <a:off x="6809254" y="5118622"/>
              <a:ext cx="680114" cy="226893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353962" y="3565278"/>
              <a:ext cx="1971640" cy="2720892"/>
              <a:chOff x="7353962" y="3565278"/>
              <a:chExt cx="1971640" cy="2720892"/>
            </a:xfrm>
          </p:grpSpPr>
          <p:sp>
            <p:nvSpPr>
              <p:cNvPr id="186" name="矩形 185"/>
              <p:cNvSpPr/>
              <p:nvPr/>
            </p:nvSpPr>
            <p:spPr>
              <a:xfrm>
                <a:off x="7577395" y="5857807"/>
                <a:ext cx="515496" cy="428363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99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8609293" y="4066466"/>
                <a:ext cx="515496" cy="4283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88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8609293" y="4799743"/>
                <a:ext cx="515496" cy="4283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6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8609293" y="5851812"/>
                <a:ext cx="515496" cy="4283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15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7578148" y="4066466"/>
                <a:ext cx="515496" cy="4283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12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矩形 182"/>
              <p:cNvSpPr/>
              <p:nvPr/>
            </p:nvSpPr>
            <p:spPr>
              <a:xfrm>
                <a:off x="8093644" y="4066466"/>
                <a:ext cx="515496" cy="4283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8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4" name="矩形 183"/>
              <p:cNvSpPr/>
              <p:nvPr/>
            </p:nvSpPr>
            <p:spPr>
              <a:xfrm>
                <a:off x="7578148" y="4799743"/>
                <a:ext cx="515496" cy="4283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77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8093644" y="4799743"/>
                <a:ext cx="515496" cy="4283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12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8093644" y="5851812"/>
                <a:ext cx="515496" cy="4283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14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 rot="5400000">
                <a:off x="8229548" y="5171789"/>
                <a:ext cx="664325" cy="758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…</a:t>
                </a:r>
                <a:endParaRPr lang="zh-CN" altLang="en-US" sz="36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5" name="文本框 194"/>
              <p:cNvSpPr txBox="1"/>
              <p:nvPr/>
            </p:nvSpPr>
            <p:spPr>
              <a:xfrm>
                <a:off x="7353962" y="3565278"/>
                <a:ext cx="767978" cy="482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B</a:t>
                </a:r>
                <a:r>
                  <a:rPr lang="en-US" altLang="zh-CN" sz="2000" baseline="-25000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1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[1]</a:t>
                </a:r>
                <a:endParaRPr lang="zh-CN" altLang="en-US" baseline="300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8557624" y="3565278"/>
                <a:ext cx="767978" cy="482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B</a:t>
                </a:r>
                <a:r>
                  <a:rPr lang="en-US" altLang="zh-CN" sz="2000" baseline="-25000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1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[3]</a:t>
                </a:r>
                <a:endParaRPr lang="zh-CN" altLang="en-US" baseline="300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7956696" y="3565278"/>
                <a:ext cx="767978" cy="482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B</a:t>
                </a:r>
                <a:r>
                  <a:rPr lang="en-US" altLang="zh-CN" sz="2000" baseline="-25000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1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[2]</a:t>
                </a:r>
                <a:endParaRPr lang="zh-CN" altLang="en-US" baseline="300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7461281" y="5405923"/>
                <a:ext cx="771741" cy="482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B</a:t>
                </a:r>
                <a:r>
                  <a:rPr lang="en-US" altLang="zh-CN" sz="2000" baseline="-25000" dirty="0" err="1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d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</a:rPr>
                  <a:t>[1]</a:t>
                </a:r>
                <a:endParaRPr lang="zh-CN" altLang="en-US" baseline="30000" dirty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00" name="文本框 199"/>
          <p:cNvSpPr txBox="1"/>
          <p:nvPr/>
        </p:nvSpPr>
        <p:spPr>
          <a:xfrm>
            <a:off x="5001813" y="5420559"/>
            <a:ext cx="880860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 err="1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</a:t>
            </a:r>
            <a:r>
              <a:rPr lang="en-US" altLang="zh-CN" sz="2000" baseline="30000" dirty="0" err="1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Z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[1]</a:t>
            </a:r>
            <a:endParaRPr lang="zh-CN" altLang="en-US" baseline="30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1874450" y="5420559"/>
            <a:ext cx="882742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1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[1]</a:t>
            </a:r>
            <a:endParaRPr lang="zh-CN" altLang="en-US" baseline="30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484135" y="5420559"/>
            <a:ext cx="882742" cy="48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A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d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[1]</a:t>
            </a:r>
            <a:endParaRPr lang="zh-CN" altLang="en-US" baseline="30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5083355" y="5851408"/>
            <a:ext cx="515650" cy="428363"/>
          </a:xfrm>
          <a:prstGeom prst="rect">
            <a:avLst/>
          </a:prstGeom>
          <a:solidFill>
            <a:srgbClr val="5B9BD5"/>
          </a:solidFill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99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3545774" y="5851812"/>
            <a:ext cx="515650" cy="428363"/>
          </a:xfrm>
          <a:prstGeom prst="rect">
            <a:avLst/>
          </a:prstGeom>
          <a:solidFill>
            <a:srgbClr val="5B9BD5"/>
          </a:solidFill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1" name="组合 210"/>
          <p:cNvGrpSpPr/>
          <p:nvPr/>
        </p:nvGrpSpPr>
        <p:grpSpPr>
          <a:xfrm>
            <a:off x="1991544" y="5844733"/>
            <a:ext cx="3608914" cy="448467"/>
            <a:chOff x="1991544" y="5844733"/>
            <a:chExt cx="3608914" cy="448467"/>
          </a:xfrm>
        </p:grpSpPr>
        <p:sp>
          <p:nvSpPr>
            <p:cNvPr id="204" name="矩形 203"/>
            <p:cNvSpPr/>
            <p:nvPr/>
          </p:nvSpPr>
          <p:spPr>
            <a:xfrm>
              <a:off x="1991544" y="5851408"/>
              <a:ext cx="515496" cy="4417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5084962" y="5844733"/>
              <a:ext cx="515496" cy="4417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3532066" y="5851408"/>
              <a:ext cx="515496" cy="4417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4" name="矩形 213"/>
          <p:cNvSpPr/>
          <p:nvPr/>
        </p:nvSpPr>
        <p:spPr>
          <a:xfrm>
            <a:off x="7576642" y="5853861"/>
            <a:ext cx="515496" cy="441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文本框 214"/>
          <p:cNvSpPr txBox="1"/>
          <p:nvPr/>
        </p:nvSpPr>
        <p:spPr>
          <a:xfrm>
            <a:off x="9325602" y="4083244"/>
            <a:ext cx="26030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h(.)%9 </a:t>
            </a:r>
            <a:r>
              <a:rPr lang="en-US" altLang="zh-CN" sz="2800" dirty="0" smtClean="0">
                <a:sym typeface="Wingdings" panose="05000000000000000000" pitchFamily="2" charset="2"/>
              </a:rPr>
              <a:t> </a:t>
            </a:r>
          </a:p>
          <a:p>
            <a:r>
              <a:rPr lang="en-US" altLang="zh-CN" sz="2800" dirty="0" smtClean="0"/>
              <a:t>         h</a:t>
            </a:r>
            <a:r>
              <a:rPr lang="en-US" altLang="zh-CN" sz="2800" dirty="0"/>
              <a:t>(.)%</a:t>
            </a:r>
            <a:r>
              <a:rPr lang="en-US" altLang="zh-CN" sz="2800" dirty="0" smtClean="0"/>
              <a:t>9%3</a:t>
            </a:r>
            <a:endParaRPr lang="en-US" altLang="zh-CN" sz="2800" dirty="0" smtClean="0">
              <a:sym typeface="Wingdings" panose="05000000000000000000" pitchFamily="2" charset="2"/>
            </a:endParaRPr>
          </a:p>
          <a:p>
            <a:r>
              <a:rPr lang="en-US" altLang="zh-CN" sz="2800" dirty="0" smtClean="0">
                <a:sym typeface="Wingdings" panose="05000000000000000000" pitchFamily="2" charset="2"/>
              </a:rPr>
              <a:t>       =h(.)%3</a:t>
            </a:r>
            <a:endParaRPr lang="zh-CN" altLang="en-US" sz="2800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1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64"/>
    </mc:Choice>
    <mc:Fallback>
      <p:transition spd="slow" advTm="179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14" grpId="0" animBg="1"/>
      <p:bldP spid="2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9482944" cy="496824"/>
          </a:xfrm>
        </p:spPr>
        <p:txBody>
          <a:bodyPr/>
          <a:lstStyle/>
          <a:p>
            <a:r>
              <a:rPr lang="en-US" altLang="zh-CN" dirty="0" smtClean="0"/>
              <a:t>Elastic  (Adaptive to Bandwidth)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292177" y="1021023"/>
            <a:ext cx="5560085" cy="202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Merging sketches</a:t>
            </a:r>
            <a:endParaRPr lang="en-US" altLang="zh-CN" sz="3200" dirty="0"/>
          </a:p>
          <a:p>
            <a:pPr lvl="1">
              <a:spcAft>
                <a:spcPts val="800"/>
              </a:spcAft>
            </a:pPr>
            <a:r>
              <a:rPr lang="en-US" altLang="zh-CN" sz="3200" dirty="0">
                <a:solidFill>
                  <a:srgbClr val="000000"/>
                </a:solidFill>
              </a:rPr>
              <a:t>	1) sum merging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2) max merging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7" y="4365104"/>
            <a:ext cx="10945216" cy="2291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231403"/>
            <a:ext cx="7846213" cy="27736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50682" y="5069139"/>
            <a:ext cx="589156" cy="441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18812" y="5085184"/>
            <a:ext cx="589156" cy="441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120336" y="5075440"/>
            <a:ext cx="589156" cy="441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842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14"/>
    </mc:Choice>
    <mc:Fallback>
      <p:transition spd="slow" advTm="48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9482944" cy="496824"/>
          </a:xfrm>
        </p:spPr>
        <p:txBody>
          <a:bodyPr/>
          <a:lstStyle/>
          <a:p>
            <a:r>
              <a:rPr lang="en-US" altLang="zh-CN" dirty="0" smtClean="0"/>
              <a:t>Elastic  (Adaptive to packet rate)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24015" y="1916832"/>
            <a:ext cx="11712693" cy="3806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Second, we show how </a:t>
            </a:r>
            <a:r>
              <a:rPr lang="en-US" altLang="zh-CN" sz="3200" dirty="0"/>
              <a:t>to adapt to high packet rate?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1</a:t>
            </a:r>
            <a:r>
              <a:rPr lang="en-US" altLang="zh-CN" sz="3200" dirty="0">
                <a:solidFill>
                  <a:srgbClr val="000000"/>
                </a:solidFill>
              </a:rPr>
              <a:t>) buffer the incoming packets in an input </a:t>
            </a:r>
            <a:r>
              <a:rPr lang="en-US" altLang="zh-CN" sz="3200" dirty="0" smtClean="0">
                <a:solidFill>
                  <a:srgbClr val="000000"/>
                </a:solidFill>
              </a:rPr>
              <a:t>queue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2</a:t>
            </a:r>
            <a:r>
              <a:rPr lang="en-US" altLang="zh-CN" sz="3200" dirty="0">
                <a:solidFill>
                  <a:srgbClr val="000000"/>
                </a:solidFill>
              </a:rPr>
              <a:t>) when </a:t>
            </a:r>
            <a:r>
              <a:rPr lang="en-US" altLang="zh-CN" sz="3200" dirty="0" smtClean="0">
                <a:solidFill>
                  <a:srgbClr val="000000"/>
                </a:solidFill>
              </a:rPr>
              <a:t># packets </a:t>
            </a:r>
            <a:r>
              <a:rPr lang="en-US" altLang="zh-CN" sz="3200" dirty="0">
                <a:solidFill>
                  <a:srgbClr val="000000"/>
                </a:solidFill>
              </a:rPr>
              <a:t>in the input queue </a:t>
            </a:r>
            <a:r>
              <a:rPr lang="en-US" altLang="zh-CN" sz="3200" dirty="0" smtClean="0">
                <a:solidFill>
                  <a:srgbClr val="000000"/>
                </a:solidFill>
              </a:rPr>
              <a:t>&gt; Threshold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	</a:t>
            </a:r>
            <a:r>
              <a:rPr kumimoji="1" lang="en-US" altLang="zh-CN" sz="3200" dirty="0">
                <a:solidFill>
                  <a:srgbClr val="16A287"/>
                </a:solidFill>
              </a:rPr>
              <a:t>(1) </a:t>
            </a:r>
            <a:r>
              <a:rPr kumimoji="1" lang="en-US" altLang="zh-CN" sz="3200" dirty="0" smtClean="0">
                <a:solidFill>
                  <a:srgbClr val="16A287"/>
                </a:solidFill>
              </a:rPr>
              <a:t>access </a:t>
            </a:r>
            <a:r>
              <a:rPr kumimoji="1" lang="en-US" altLang="zh-CN" sz="3200" dirty="0">
                <a:solidFill>
                  <a:srgbClr val="16A287"/>
                </a:solidFill>
              </a:rPr>
              <a:t>only the heavy </a:t>
            </a:r>
            <a:r>
              <a:rPr kumimoji="1" lang="en-US" altLang="zh-CN" sz="3200" dirty="0" smtClean="0">
                <a:solidFill>
                  <a:srgbClr val="16A287"/>
                </a:solidFill>
              </a:rPr>
              <a:t>part</a:t>
            </a:r>
          </a:p>
          <a:p>
            <a:pPr lvl="1">
              <a:spcAft>
                <a:spcPts val="800"/>
              </a:spcAft>
            </a:pPr>
            <a:r>
              <a:rPr kumimoji="1" lang="en-US" altLang="zh-CN" sz="3200" dirty="0">
                <a:solidFill>
                  <a:srgbClr val="16A287"/>
                </a:solidFill>
              </a:rPr>
              <a:t>	</a:t>
            </a:r>
            <a:r>
              <a:rPr kumimoji="1" lang="en-US" altLang="zh-CN" sz="3200" dirty="0" smtClean="0">
                <a:solidFill>
                  <a:srgbClr val="16A287"/>
                </a:solidFill>
              </a:rPr>
              <a:t>	(2) the </a:t>
            </a:r>
            <a:r>
              <a:rPr kumimoji="1" lang="en-US" altLang="zh-CN" sz="3200" dirty="0">
                <a:solidFill>
                  <a:srgbClr val="16A287"/>
                </a:solidFill>
              </a:rPr>
              <a:t>insertion </a:t>
            </a:r>
            <a:r>
              <a:rPr kumimoji="1" lang="en-US" altLang="zh-CN" sz="3200" dirty="0" smtClean="0">
                <a:solidFill>
                  <a:srgbClr val="16A287"/>
                </a:solidFill>
              </a:rPr>
              <a:t>operation is </a:t>
            </a:r>
            <a:r>
              <a:rPr kumimoji="1" lang="en-US" altLang="zh-CN" sz="3200" dirty="0">
                <a:solidFill>
                  <a:srgbClr val="16A287"/>
                </a:solidFill>
              </a:rPr>
              <a:t>modified</a:t>
            </a:r>
            <a:r>
              <a:rPr kumimoji="1" lang="en-US" altLang="zh-CN" sz="3200" dirty="0" smtClean="0">
                <a:solidFill>
                  <a:srgbClr val="16A287"/>
                </a:solidFill>
              </a:rPr>
              <a:t>: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	       if f1 </a:t>
            </a:r>
            <a:r>
              <a:rPr lang="en-US" altLang="zh-CN" sz="3200" dirty="0">
                <a:solidFill>
                  <a:srgbClr val="000000"/>
                </a:solidFill>
              </a:rPr>
              <a:t>is replaced </a:t>
            </a:r>
            <a:r>
              <a:rPr lang="en-US" altLang="zh-CN" sz="3200" dirty="0" smtClean="0">
                <a:solidFill>
                  <a:srgbClr val="000000"/>
                </a:solidFill>
              </a:rPr>
              <a:t>by f2, then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sizeof</a:t>
            </a:r>
            <a:r>
              <a:rPr lang="en-US" altLang="zh-CN" sz="3200" dirty="0" smtClean="0">
                <a:solidFill>
                  <a:srgbClr val="000000"/>
                </a:solidFill>
              </a:rPr>
              <a:t>(f2)=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sizeof</a:t>
            </a:r>
            <a:r>
              <a:rPr lang="en-US" altLang="zh-CN" sz="3200" dirty="0" smtClean="0">
                <a:solidFill>
                  <a:srgbClr val="000000"/>
                </a:solidFill>
              </a:rPr>
              <a:t>(f1).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9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56"/>
    </mc:Choice>
    <mc:Fallback>
      <p:transition spd="slow" advTm="35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 smtClean="0"/>
              <a:t>Elastic  (Adaptive to flow size distribution)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24015" y="1916832"/>
            <a:ext cx="1209667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Third, #elephant </a:t>
            </a:r>
            <a:r>
              <a:rPr lang="en-US" altLang="zh-CN" sz="3200" dirty="0"/>
              <a:t>flows </a:t>
            </a:r>
            <a:r>
              <a:rPr lang="en-US" altLang="zh-CN" sz="3200" dirty="0" smtClean="0"/>
              <a:t>is unknown and can </a:t>
            </a:r>
            <a:r>
              <a:rPr lang="en-US" altLang="zh-CN" sz="3200" dirty="0"/>
              <a:t>vary a lot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1</a:t>
            </a:r>
            <a:r>
              <a:rPr lang="en-US" altLang="zh-CN" sz="3200" dirty="0">
                <a:solidFill>
                  <a:srgbClr val="000000"/>
                </a:solidFill>
              </a:rPr>
              <a:t>) </a:t>
            </a:r>
            <a:r>
              <a:rPr lang="en-US" altLang="zh-CN" sz="3200" dirty="0" smtClean="0">
                <a:solidFill>
                  <a:srgbClr val="000000"/>
                </a:solidFill>
              </a:rPr>
              <a:t># elephant </a:t>
            </a:r>
            <a:r>
              <a:rPr lang="en-US" altLang="zh-CN" sz="3200" dirty="0">
                <a:solidFill>
                  <a:srgbClr val="000000"/>
                </a:solidFill>
              </a:rPr>
              <a:t>flows </a:t>
            </a:r>
            <a:r>
              <a:rPr lang="en-US" altLang="zh-CN" sz="3200" dirty="0" smtClean="0">
                <a:solidFill>
                  <a:srgbClr val="000000"/>
                </a:solidFill>
              </a:rPr>
              <a:t>in </a:t>
            </a:r>
            <a:r>
              <a:rPr lang="en-US" altLang="zh-CN" sz="3200" dirty="0">
                <a:solidFill>
                  <a:srgbClr val="000000"/>
                </a:solidFill>
              </a:rPr>
              <a:t>the </a:t>
            </a:r>
            <a:r>
              <a:rPr lang="en-US" altLang="zh-CN" sz="3200" dirty="0" smtClean="0">
                <a:solidFill>
                  <a:srgbClr val="000000"/>
                </a:solidFill>
              </a:rPr>
              <a:t>heavy part </a:t>
            </a:r>
            <a:r>
              <a:rPr lang="en-US" altLang="zh-CN" sz="3200" dirty="0">
                <a:solidFill>
                  <a:srgbClr val="000000"/>
                </a:solidFill>
              </a:rPr>
              <a:t>is </a:t>
            </a:r>
            <a:r>
              <a:rPr lang="en-US" altLang="zh-CN" sz="3200" dirty="0" smtClean="0">
                <a:solidFill>
                  <a:srgbClr val="000000"/>
                </a:solidFill>
              </a:rPr>
              <a:t>increasing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2</a:t>
            </a:r>
            <a:r>
              <a:rPr lang="en-US" altLang="zh-CN" sz="3200" dirty="0">
                <a:solidFill>
                  <a:srgbClr val="000000"/>
                </a:solidFill>
              </a:rPr>
              <a:t>) </a:t>
            </a:r>
            <a:r>
              <a:rPr lang="en-US" altLang="zh-CN" sz="3200" dirty="0" smtClean="0">
                <a:solidFill>
                  <a:srgbClr val="000000"/>
                </a:solidFill>
              </a:rPr>
              <a:t>heavy </a:t>
            </a:r>
            <a:r>
              <a:rPr lang="en-US" altLang="zh-CN" sz="3200" dirty="0">
                <a:solidFill>
                  <a:srgbClr val="000000"/>
                </a:solidFill>
              </a:rPr>
              <a:t>part should be adaptive to changes in 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>
                <a:solidFill>
                  <a:srgbClr val="000000"/>
                </a:solidFill>
              </a:rPr>
              <a:t>traffic </a:t>
            </a:r>
            <a:r>
              <a:rPr lang="en-US" altLang="zh-CN" sz="3200" dirty="0" smtClean="0">
                <a:solidFill>
                  <a:srgbClr val="000000"/>
                </a:solidFill>
              </a:rPr>
              <a:t>distribution</a:t>
            </a:r>
          </a:p>
          <a:p>
            <a:pPr lvl="1">
              <a:spcAft>
                <a:spcPts val="800"/>
              </a:spcAft>
            </a:pP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16A287"/>
                </a:solidFill>
              </a:rPr>
              <a:t>Solution: </a:t>
            </a:r>
            <a:r>
              <a:rPr lang="en-US" altLang="zh-CN" sz="3200" dirty="0" smtClean="0">
                <a:solidFill>
                  <a:srgbClr val="000000"/>
                </a:solidFill>
              </a:rPr>
              <a:t>copy the </a:t>
            </a:r>
            <a:r>
              <a:rPr lang="en-US" altLang="zh-CN" sz="3200" dirty="0">
                <a:solidFill>
                  <a:srgbClr val="000000"/>
                </a:solidFill>
              </a:rPr>
              <a:t>heavy part </a:t>
            </a:r>
            <a:r>
              <a:rPr lang="en-US" altLang="zh-CN" sz="3200" dirty="0" smtClean="0">
                <a:solidFill>
                  <a:srgbClr val="000000"/>
                </a:solidFill>
              </a:rPr>
              <a:t>when #elephant </a:t>
            </a:r>
            <a:r>
              <a:rPr lang="en-US" altLang="zh-CN" sz="3200" dirty="0">
                <a:solidFill>
                  <a:srgbClr val="000000"/>
                </a:solidFill>
              </a:rPr>
              <a:t>flows </a:t>
            </a:r>
            <a:r>
              <a:rPr lang="en-US" altLang="zh-CN" sz="3200" dirty="0" smtClean="0">
                <a:solidFill>
                  <a:srgbClr val="000000"/>
                </a:solidFill>
              </a:rPr>
              <a:t> exceeds </a:t>
            </a:r>
            <a:r>
              <a:rPr lang="en-US" altLang="zh-CN" sz="3200" dirty="0">
                <a:solidFill>
                  <a:srgbClr val="000000"/>
                </a:solidFill>
              </a:rPr>
              <a:t>a threshold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	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213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67"/>
    </mc:Choice>
    <mc:Fallback>
      <p:transition spd="slow" advTm="18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 smtClean="0"/>
              <a:t>Elastic  (Adaptive to flow size distribution)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04112" y="2420888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h(.)%4 </a:t>
            </a:r>
            <a:r>
              <a:rPr lang="en-US" altLang="zh-CN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h(.)%8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437592" y="3756395"/>
            <a:ext cx="1092502" cy="522074"/>
          </a:xfrm>
          <a:prstGeom prst="rect">
            <a:avLst/>
          </a:prstGeom>
          <a:solidFill>
            <a:srgbClr val="5B9BD5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2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…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29979" y="3756395"/>
            <a:ext cx="1092387" cy="52207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622367" y="3756395"/>
            <a:ext cx="1092502" cy="522074"/>
          </a:xfrm>
          <a:prstGeom prst="rect">
            <a:avLst/>
          </a:prstGeom>
          <a:solidFill>
            <a:srgbClr val="5B9BD5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2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…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14639" y="3756395"/>
            <a:ext cx="1092502" cy="522074"/>
          </a:xfrm>
          <a:prstGeom prst="rect">
            <a:avLst/>
          </a:prstGeom>
          <a:solidFill>
            <a:srgbClr val="5B9BD5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2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6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…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135560" y="2742563"/>
            <a:ext cx="1596729" cy="898126"/>
          </a:xfrm>
          <a:prstGeom prst="rect">
            <a:avLst/>
          </a:prstGeom>
          <a:noFill/>
          <a:ln w="12700">
            <a:solidFill>
              <a:srgbClr val="0000FF"/>
            </a:solidFill>
            <a:prstDash val="dash"/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altLang="zh-CN" sz="2800" i="1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 h</a:t>
            </a:r>
            <a:r>
              <a:rPr lang="en-US" altLang="zh-CN" sz="28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)%4=2</a:t>
            </a:r>
          </a:p>
          <a:p>
            <a:r>
              <a:rPr lang="en-US" altLang="zh-CN" sz="2800" i="1" dirty="0" smtClean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 h</a:t>
            </a:r>
            <a:r>
              <a:rPr lang="en-US" altLang="zh-CN" sz="2800" dirty="0" smtClean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(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800" dirty="0" smtClean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rPr>
              <a:t>)%8=6</a:t>
            </a:r>
            <a:endParaRPr lang="en-US" altLang="zh-CN" sz="2800" dirty="0">
              <a:solidFill>
                <a:srgbClr val="0000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862349" y="2276872"/>
            <a:ext cx="512629" cy="56056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2</a:t>
            </a:r>
            <a:endParaRPr kumimoji="0" lang="zh-CN" altLang="en-US" sz="28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4086464" y="2742562"/>
            <a:ext cx="1850957" cy="1013832"/>
            <a:chOff x="4086464" y="2742562"/>
            <a:chExt cx="1850957" cy="1013832"/>
          </a:xfrm>
        </p:grpSpPr>
        <p:cxnSp>
          <p:nvCxnSpPr>
            <p:cNvPr id="50" name="直接箭头连接符 49"/>
            <p:cNvCxnSpPr>
              <a:stCxn id="49" idx="3"/>
              <a:endCxn id="42" idx="0"/>
            </p:cNvCxnSpPr>
            <p:nvPr/>
          </p:nvCxnSpPr>
          <p:spPr>
            <a:xfrm flipH="1">
              <a:off x="4168618" y="2755346"/>
              <a:ext cx="1768803" cy="100104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1" name="文本框 50"/>
            <p:cNvSpPr txBox="1"/>
            <p:nvPr/>
          </p:nvSpPr>
          <p:spPr>
            <a:xfrm>
              <a:off x="4086464" y="2742562"/>
              <a:ext cx="13614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i="1" dirty="0" smtClean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h(</a:t>
              </a:r>
              <a:r>
                <a:rPr lang="en-US" altLang="zh-CN" sz="28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2000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800" i="1" dirty="0" smtClean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)</a:t>
              </a:r>
              <a:r>
                <a:rPr lang="en-US" altLang="zh-CN" sz="2800" dirty="0" smtClean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%8</a:t>
              </a:r>
              <a:endParaRPr lang="zh-CN" altLang="en-US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3615740" y="4689397"/>
            <a:ext cx="1092502" cy="522074"/>
          </a:xfrm>
          <a:prstGeom prst="rect">
            <a:avLst/>
          </a:prstGeom>
          <a:solidFill>
            <a:srgbClr val="33CC33"/>
          </a:solidFill>
          <a:ln w="63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lIns="0" t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&lt;</a:t>
            </a:r>
            <a:r>
              <a:rPr kumimoji="0" lang="en-US" altLang="zh-CN" sz="28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…</a:t>
            </a:r>
            <a:r>
              <a: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&gt;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/>
          <p:cNvCxnSpPr>
            <a:stCxn id="42" idx="2"/>
            <a:endCxn id="52" idx="0"/>
          </p:cNvCxnSpPr>
          <p:nvPr/>
        </p:nvCxnSpPr>
        <p:spPr>
          <a:xfrm flipH="1">
            <a:off x="4161991" y="4278468"/>
            <a:ext cx="6626" cy="410929"/>
          </a:xfrm>
          <a:prstGeom prst="straightConnector1">
            <a:avLst/>
          </a:prstGeom>
          <a:noFill/>
          <a:ln w="6350" cap="flat" cmpd="sng" algn="ctr">
            <a:solidFill>
              <a:srgbClr val="33CC33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5" name="组合 54"/>
          <p:cNvGrpSpPr/>
          <p:nvPr/>
        </p:nvGrpSpPr>
        <p:grpSpPr>
          <a:xfrm>
            <a:off x="5862349" y="3123302"/>
            <a:ext cx="4483952" cy="1226038"/>
            <a:chOff x="5862349" y="3123302"/>
            <a:chExt cx="4483952" cy="1226038"/>
          </a:xfrm>
        </p:grpSpPr>
        <p:sp>
          <p:nvSpPr>
            <p:cNvPr id="39" name="矩形 38"/>
            <p:cNvSpPr/>
            <p:nvPr/>
          </p:nvSpPr>
          <p:spPr>
            <a:xfrm>
              <a:off x="5862349" y="3674578"/>
              <a:ext cx="4483952" cy="67476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00FF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914146" y="3756395"/>
              <a:ext cx="1092502" cy="522074"/>
            </a:xfrm>
            <a:prstGeom prst="rect">
              <a:avLst/>
            </a:prstGeom>
            <a:solidFill>
              <a:srgbClr val="5B9BD5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2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</a:t>
              </a:r>
              <a:r>
                <a:rPr kumimoji="0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…</a:t>
              </a:r>
              <a:r>
                <a:rPr kumimoji="0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006533" y="3756395"/>
              <a:ext cx="1092387" cy="52207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098920" y="3756395"/>
              <a:ext cx="1092502" cy="522074"/>
            </a:xfrm>
            <a:prstGeom prst="rect">
              <a:avLst/>
            </a:prstGeom>
            <a:solidFill>
              <a:srgbClr val="5B9BD5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2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…</a:t>
              </a:r>
              <a:r>
                <a:rPr kumimoji="0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191193" y="3756395"/>
              <a:ext cx="1092502" cy="522074"/>
            </a:xfrm>
            <a:prstGeom prst="rect">
              <a:avLst/>
            </a:prstGeom>
            <a:solidFill>
              <a:srgbClr val="5B9BD5"/>
            </a:solidFill>
            <a:ln w="63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2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6</a:t>
              </a:r>
              <a:r>
                <a:rPr kumimoji="0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…</a:t>
              </a:r>
              <a:r>
                <a:rPr kumimoji="0" lang="en-US" altLang="zh-CN" sz="2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291255" y="3123302"/>
              <a:ext cx="1899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i="1" dirty="0" smtClean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Copy part</a:t>
              </a:r>
              <a:endParaRPr lang="zh-CN" altLang="en-US" sz="24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786783" y="3949019"/>
            <a:ext cx="763207" cy="144016"/>
            <a:chOff x="6528048" y="5373216"/>
            <a:chExt cx="763207" cy="144016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6528048" y="5373216"/>
              <a:ext cx="76320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6528048" y="5517232"/>
              <a:ext cx="76320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347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243"/>
    </mc:Choice>
    <mc:Fallback>
      <p:transition spd="slow" advTm="114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48" grpId="0" animBg="1"/>
      <p:bldP spid="49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 smtClean="0"/>
              <a:t>PART  THREE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Optimizations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1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2"/>
    </mc:Choice>
    <mc:Fallback>
      <p:transition spd="slow" advTm="1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b="1" dirty="0">
                <a:latin typeface="+mn-ea"/>
              </a:rPr>
              <a:t>Optimizations</a:t>
            </a:r>
            <a:r>
              <a:rPr lang="en-US" altLang="zh-CN" dirty="0">
                <a:latin typeface="+mn-ea"/>
              </a:rPr>
              <a:t> 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5440" y="1628800"/>
            <a:ext cx="8856984" cy="479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To minimize the elephant collision rate,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1) Software Version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2) Hardware Version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3) P4Switch Version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4) Multi-Core </a:t>
            </a:r>
            <a:r>
              <a:rPr lang="en-US" altLang="zh-CN" sz="3200" dirty="0"/>
              <a:t>Version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	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96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6"/>
    </mc:Choice>
    <mc:Fallback>
      <p:transition spd="slow" advTm="10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b="1" dirty="0">
                <a:latin typeface="+mn-ea"/>
              </a:rPr>
              <a:t>Optimizations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(Software Version</a:t>
            </a:r>
            <a:r>
              <a:rPr lang="en-US" altLang="zh-CN" dirty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28" y="1196752"/>
            <a:ext cx="12096679" cy="3867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2400" dirty="0" smtClean="0">
                <a:solidFill>
                  <a:srgbClr val="000000"/>
                </a:solidFill>
              </a:rPr>
              <a:t>	1</a:t>
            </a:r>
            <a:r>
              <a:rPr lang="en-US" altLang="zh-CN" sz="2400" dirty="0">
                <a:solidFill>
                  <a:srgbClr val="000000"/>
                </a:solidFill>
              </a:rPr>
              <a:t>) </a:t>
            </a:r>
            <a:r>
              <a:rPr lang="en-US" altLang="zh-CN" sz="2400" dirty="0" smtClean="0">
                <a:solidFill>
                  <a:srgbClr val="000000"/>
                </a:solidFill>
              </a:rPr>
              <a:t>use one bucket to store multiple flows</a:t>
            </a:r>
          </a:p>
          <a:p>
            <a:pPr lvl="1">
              <a:spcAft>
                <a:spcPts val="8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</a:rPr>
              <a:t>2) </a:t>
            </a:r>
            <a:r>
              <a:rPr lang="en-US" altLang="zh-CN" sz="2400" dirty="0">
                <a:solidFill>
                  <a:srgbClr val="000000"/>
                </a:solidFill>
              </a:rPr>
              <a:t>all the flows in each bucket share one </a:t>
            </a:r>
            <a:r>
              <a:rPr lang="en-US" altLang="zh-CN" sz="2400" dirty="0">
                <a:solidFill>
                  <a:srgbClr val="FF0000"/>
                </a:solidFill>
              </a:rPr>
              <a:t>vote</a:t>
            </a:r>
            <a:r>
              <a:rPr lang="en-US" altLang="zh-CN" sz="4400" b="1" baseline="30000" dirty="0">
                <a:solidFill>
                  <a:srgbClr val="FF0000"/>
                </a:solidFill>
              </a:rPr>
              <a:t>-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field</a:t>
            </a:r>
          </a:p>
          <a:p>
            <a:pPr lvl="1">
              <a:spcAft>
                <a:spcPts val="800"/>
              </a:spcAft>
            </a:pPr>
            <a:r>
              <a:rPr kumimoji="1" lang="en-US" altLang="zh-CN" sz="2400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</a:rPr>
              <a:t>3) </a:t>
            </a:r>
            <a:r>
              <a:rPr lang="en-US" altLang="zh-CN" sz="2400" dirty="0">
                <a:solidFill>
                  <a:srgbClr val="000000"/>
                </a:solidFill>
              </a:rPr>
              <a:t>try to evict the smallest flow in the mapped bucket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</a:t>
            </a:r>
            <a:r>
              <a:rPr lang="en-US" altLang="zh-CN" sz="2400" dirty="0">
                <a:solidFill>
                  <a:srgbClr val="000000"/>
                </a:solidFill>
              </a:rPr>
              <a:t>4) use one array in the light part</a:t>
            </a:r>
          </a:p>
          <a:p>
            <a:pPr lvl="1">
              <a:spcAft>
                <a:spcPts val="800"/>
              </a:spcAft>
            </a:pPr>
            <a:endParaRPr lang="en-US" altLang="zh-CN" sz="3200" dirty="0" smtClean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	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27448" y="3568212"/>
            <a:ext cx="9219120" cy="3079050"/>
            <a:chOff x="1125352" y="3778950"/>
            <a:chExt cx="8660761" cy="2538917"/>
          </a:xfrm>
        </p:grpSpPr>
        <p:sp>
          <p:nvSpPr>
            <p:cNvPr id="62" name="矩形 61"/>
            <p:cNvSpPr/>
            <p:nvPr/>
          </p:nvSpPr>
          <p:spPr>
            <a:xfrm>
              <a:off x="4983032" y="5997440"/>
              <a:ext cx="882431" cy="3204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dashDot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865463" y="5996563"/>
              <a:ext cx="523529" cy="3204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dashDot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225100" y="4167222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11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5,T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125352" y="4854419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Heavy part</a:t>
              </a:r>
              <a:endPara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3225100" y="4533114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225100" y="4897657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3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72,F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225100" y="5260916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2454168" y="4908209"/>
              <a:ext cx="377299" cy="295265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3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3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0" name="直接箭头连接符 69"/>
            <p:cNvCxnSpPr>
              <a:stCxn id="69" idx="6"/>
              <a:endCxn id="67" idx="1"/>
            </p:cNvCxnSpPr>
            <p:nvPr/>
          </p:nvCxnSpPr>
          <p:spPr>
            <a:xfrm>
              <a:off x="2831467" y="5055842"/>
              <a:ext cx="393633" cy="202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1" name="矩形 70"/>
            <p:cNvSpPr/>
            <p:nvPr/>
          </p:nvSpPr>
          <p:spPr>
            <a:xfrm>
              <a:off x="3225067" y="5624249"/>
              <a:ext cx="882431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1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2</a:t>
              </a:r>
              <a:r>
                <a:rPr kumimoji="0" lang="en-US" altLang="zh-CN" sz="16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,16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,F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464328" y="5629036"/>
              <a:ext cx="360477" cy="31272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3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9</a:t>
              </a:r>
              <a:endParaRPr kumimoji="0" lang="zh-CN" altLang="en-US" sz="13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箭头连接符 72"/>
            <p:cNvCxnSpPr>
              <a:stCxn id="72" idx="6"/>
              <a:endCxn id="71" idx="1"/>
            </p:cNvCxnSpPr>
            <p:nvPr/>
          </p:nvCxnSpPr>
          <p:spPr>
            <a:xfrm flipV="1">
              <a:off x="2824805" y="5784463"/>
              <a:ext cx="400262" cy="93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4" name="文本框 73"/>
            <p:cNvSpPr txBox="1"/>
            <p:nvPr/>
          </p:nvSpPr>
          <p:spPr>
            <a:xfrm>
              <a:off x="3373834" y="4378792"/>
              <a:ext cx="50457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 . .</a:t>
              </a:r>
              <a:endPara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386475" y="5109129"/>
              <a:ext cx="52205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 . .</a:t>
              </a:r>
              <a:endPara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108655" y="4167222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51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5,T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108655" y="4533114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108655" y="4897657"/>
              <a:ext cx="882486" cy="320427"/>
            </a:xfrm>
            <a:prstGeom prst="rect">
              <a:avLst/>
            </a:prstGeom>
            <a:solidFill>
              <a:srgbClr val="33CC33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6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11,F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108655" y="5260916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108622" y="5624249"/>
              <a:ext cx="882431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1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</a:t>
              </a:r>
              <a:r>
                <a:rPr kumimoji="0" lang="en-US" altLang="zh-CN" sz="16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,74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,F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257389" y="4378792"/>
              <a:ext cx="50457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 . .</a:t>
              </a:r>
              <a:endPara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270030" y="5109129"/>
              <a:ext cx="52205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 . .</a:t>
              </a:r>
              <a:endPara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983066" y="4167222"/>
              <a:ext cx="882486" cy="320427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983066" y="4533114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983066" y="4897657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5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55,F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4983066" y="5260916"/>
              <a:ext cx="882486" cy="320427"/>
            </a:xfrm>
            <a:prstGeom prst="rect">
              <a:avLst/>
            </a:prstGeom>
            <a:solidFill>
              <a:srgbClr val="5B9BD5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4983033" y="5624249"/>
              <a:ext cx="882431" cy="320427"/>
            </a:xfrm>
            <a:prstGeom prst="rect">
              <a:avLst/>
            </a:prstGeom>
            <a:solidFill>
              <a:srgbClr val="33CC33"/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kumimoji="0" lang="en-US" altLang="zh-CN" sz="1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sz="16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,7,</a:t>
              </a: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6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131800" y="4378792"/>
              <a:ext cx="50457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 . .</a:t>
              </a:r>
              <a:endPara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5144441" y="5109129"/>
              <a:ext cx="52205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 . .</a:t>
              </a:r>
              <a:endPara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5852202" y="4167222"/>
              <a:ext cx="536856" cy="32042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5852202" y="4533114"/>
              <a:ext cx="536856" cy="32042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5852202" y="4897657"/>
              <a:ext cx="536856" cy="32042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10</a:t>
              </a: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+1</a:t>
              </a:r>
              <a:endPara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5852202" y="5260916"/>
              <a:ext cx="536856" cy="32042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6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5852169" y="5624249"/>
              <a:ext cx="536823" cy="32042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55</a:t>
              </a: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+1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5879976" y="4369709"/>
              <a:ext cx="65709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 . .</a:t>
              </a:r>
              <a:endPara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5879977" y="5100854"/>
              <a:ext cx="694330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. . .</a:t>
              </a:r>
              <a:endPara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982711" y="4293977"/>
              <a:ext cx="392230" cy="32816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7982730" y="5277496"/>
              <a:ext cx="392230" cy="32816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7982635" y="4950394"/>
              <a:ext cx="392292" cy="32816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7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7982730" y="4621594"/>
              <a:ext cx="392230" cy="32816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8671705" y="4739797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Light part</a:t>
              </a:r>
              <a:endParaRPr lang="zh-CN" altLang="en-US" i="1" dirty="0">
                <a:solidFill>
                  <a:prstClr val="black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6826767" y="5620527"/>
              <a:ext cx="393340" cy="340281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3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kumimoji="0" lang="zh-CN" altLang="en-US" sz="13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3" name="直接箭头连接符 102"/>
            <p:cNvCxnSpPr>
              <a:stCxn id="102" idx="6"/>
              <a:endCxn id="98" idx="1"/>
            </p:cNvCxnSpPr>
            <p:nvPr/>
          </p:nvCxnSpPr>
          <p:spPr>
            <a:xfrm flipV="1">
              <a:off x="7220107" y="5441580"/>
              <a:ext cx="762623" cy="34908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4" name="矩形 103"/>
            <p:cNvSpPr/>
            <p:nvPr/>
          </p:nvSpPr>
          <p:spPr>
            <a:xfrm>
              <a:off x="7982635" y="5610897"/>
              <a:ext cx="392292" cy="32816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8331740" y="5262427"/>
              <a:ext cx="5128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+7</a:t>
              </a:r>
              <a:endParaRPr lang="zh-CN" altLang="en-US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6820163" y="4890522"/>
              <a:ext cx="393340" cy="340281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18000" rIns="18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13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3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7" name="直接箭头连接符 106"/>
            <p:cNvCxnSpPr>
              <a:stCxn id="106" idx="6"/>
              <a:endCxn id="100" idx="1"/>
            </p:cNvCxnSpPr>
            <p:nvPr/>
          </p:nvCxnSpPr>
          <p:spPr>
            <a:xfrm flipV="1">
              <a:off x="7213503" y="4785678"/>
              <a:ext cx="769227" cy="27498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" name="直接箭头连接符 107"/>
            <p:cNvCxnSpPr>
              <a:stCxn id="92" idx="3"/>
              <a:endCxn id="106" idx="2"/>
            </p:cNvCxnSpPr>
            <p:nvPr/>
          </p:nvCxnSpPr>
          <p:spPr>
            <a:xfrm>
              <a:off x="6389058" y="5057871"/>
              <a:ext cx="431105" cy="279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9" name="矩形 108"/>
            <p:cNvSpPr/>
            <p:nvPr/>
          </p:nvSpPr>
          <p:spPr>
            <a:xfrm>
              <a:off x="8331740" y="4626787"/>
              <a:ext cx="5128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+1</a:t>
              </a:r>
              <a:endParaRPr lang="zh-CN" altLang="en-US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0" name="直接箭头连接符 109"/>
            <p:cNvCxnSpPr>
              <a:stCxn id="94" idx="3"/>
              <a:endCxn id="102" idx="2"/>
            </p:cNvCxnSpPr>
            <p:nvPr/>
          </p:nvCxnSpPr>
          <p:spPr>
            <a:xfrm>
              <a:off x="6388992" y="5784463"/>
              <a:ext cx="437775" cy="620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矩形 110"/>
            <p:cNvSpPr/>
            <p:nvPr/>
          </p:nvSpPr>
          <p:spPr>
            <a:xfrm>
              <a:off x="5999994" y="5940797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0</a:t>
              </a:r>
              <a:endPara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4891707" y="5942576"/>
              <a:ext cx="10599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&lt;</a:t>
              </a:r>
              <a:r>
                <a:rPr lang="en-US" altLang="zh-CN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1600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9</a:t>
              </a:r>
              <a:r>
                <a:rPr lang="en-US" altLang="zh-CN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&gt;</a:t>
              </a:r>
              <a:endPara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5720645" y="3778950"/>
              <a:ext cx="90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rPr>
                <a:t>n-votes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7982635" y="5940797"/>
              <a:ext cx="392292" cy="32816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12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7982711" y="3955182"/>
              <a:ext cx="392230" cy="32816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宋体" panose="02010600040101010101" pitchFamily="2" charset="-122"/>
                  <a:cs typeface="Times New Roman" panose="02020603050405020304" pitchFamily="18" charset="0"/>
                </a:rPr>
                <a:t>40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4892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53"/>
    </mc:Choice>
    <mc:Fallback>
      <p:transition spd="slow" advTm="72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PART  </a:t>
            </a:r>
            <a:r>
              <a:rPr lang="en-US" altLang="zh-CN" dirty="0"/>
              <a:t>O</a:t>
            </a:r>
            <a:r>
              <a:rPr lang="en-US" altLang="zh-CN" dirty="0" smtClean="0"/>
              <a:t>NE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Background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9"/>
    </mc:Choice>
    <mc:Fallback>
      <p:transition spd="slow" advTm="1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b="1" dirty="0" smtClean="0">
                <a:latin typeface="+mn-ea"/>
              </a:rPr>
              <a:t>Optimizations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(Hardware Version)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28" y="1196752"/>
            <a:ext cx="12096679" cy="2841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	1) using several sub-tables in the heavy part</a:t>
            </a:r>
          </a:p>
          <a:p>
            <a:pPr lvl="1">
              <a:spcAft>
                <a:spcPts val="8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	</a:t>
            </a:r>
            <a:r>
              <a:rPr lang="en-US" altLang="zh-CN" sz="2400" dirty="0" smtClean="0">
                <a:solidFill>
                  <a:srgbClr val="000000"/>
                </a:solidFill>
              </a:rPr>
              <a:t>2) each flow have several candidate buckets, and thus the elephant collision rate drops significantly.</a:t>
            </a:r>
          </a:p>
          <a:p>
            <a:pPr lvl="1">
              <a:spcAft>
                <a:spcPts val="800"/>
              </a:spcAft>
            </a:pPr>
            <a:r>
              <a:rPr lang="en-US" altLang="zh-CN" sz="2400" dirty="0" smtClean="0">
                <a:solidFill>
                  <a:srgbClr val="000000"/>
                </a:solidFill>
              </a:rPr>
              <a:t> 	3) the </a:t>
            </a:r>
            <a:r>
              <a:rPr lang="en-US" altLang="zh-CN" sz="2400" dirty="0">
                <a:solidFill>
                  <a:srgbClr val="000000"/>
                </a:solidFill>
              </a:rPr>
              <a:t>sub-tables have the same operation but </a:t>
            </a:r>
            <a:r>
              <a:rPr lang="en-US" altLang="zh-CN" sz="2400" dirty="0" smtClean="0">
                <a:solidFill>
                  <a:srgbClr val="000000"/>
                </a:solidFill>
              </a:rPr>
              <a:t>different hash functions, thus suitable for hardware.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	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933056"/>
            <a:ext cx="10936970" cy="234888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50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33"/>
    </mc:Choice>
    <mc:Fallback>
      <p:transition spd="slow" advTm="29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b="1" dirty="0">
                <a:latin typeface="+mn-ea"/>
              </a:rPr>
              <a:t>Optimizations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(P4Switch Version</a:t>
            </a:r>
            <a:r>
              <a:rPr lang="en-US" altLang="zh-CN" dirty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28" y="1196752"/>
            <a:ext cx="12096679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1) each stage in </a:t>
            </a:r>
            <a:r>
              <a:rPr lang="en-US" altLang="zh-CN" sz="2800" dirty="0">
                <a:solidFill>
                  <a:srgbClr val="000000"/>
                </a:solidFill>
              </a:rPr>
              <a:t>two </a:t>
            </a:r>
            <a:r>
              <a:rPr lang="en-US" altLang="zh-CN" sz="2800" dirty="0" smtClean="0">
                <a:solidFill>
                  <a:srgbClr val="000000"/>
                </a:solidFill>
              </a:rPr>
              <a:t>physical stages</a:t>
            </a:r>
            <a:r>
              <a:rPr lang="en-US" altLang="zh-CN" sz="2800" dirty="0">
                <a:solidFill>
                  <a:srgbClr val="000000"/>
                </a:solidFill>
              </a:rPr>
              <a:t>: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vote</a:t>
            </a:r>
            <a:r>
              <a:rPr lang="en-US" altLang="zh-CN" sz="4000" baseline="30000" dirty="0" err="1" smtClean="0">
                <a:solidFill>
                  <a:srgbClr val="000000"/>
                </a:solidFill>
              </a:rPr>
              <a:t>all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>
                <a:solidFill>
                  <a:srgbClr val="000000"/>
                </a:solidFill>
              </a:rPr>
              <a:t>, and (key, vote</a:t>
            </a:r>
            <a:r>
              <a:rPr lang="en-US" altLang="zh-CN" sz="3600" dirty="0" smtClean="0">
                <a:solidFill>
                  <a:srgbClr val="000000"/>
                </a:solidFill>
              </a:rPr>
              <a:t>+</a:t>
            </a:r>
            <a:r>
              <a:rPr lang="en-US" altLang="zh-CN" sz="2800" dirty="0" smtClean="0">
                <a:solidFill>
                  <a:srgbClr val="000000"/>
                </a:solidFill>
              </a:rPr>
              <a:t>)</a:t>
            </a:r>
          </a:p>
          <a:p>
            <a:pPr lvl="1"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2</a:t>
            </a:r>
            <a:r>
              <a:rPr lang="en-US" altLang="zh-CN" sz="2800" dirty="0">
                <a:solidFill>
                  <a:srgbClr val="000000"/>
                </a:solidFill>
              </a:rPr>
              <a:t>) </a:t>
            </a:r>
            <a:r>
              <a:rPr lang="en-US" altLang="zh-CN" sz="2800" dirty="0" smtClean="0">
                <a:solidFill>
                  <a:srgbClr val="000000"/>
                </a:solidFill>
              </a:rPr>
              <a:t>When </a:t>
            </a:r>
            <a:r>
              <a:rPr lang="en-US" altLang="zh-CN" sz="2800" dirty="0" err="1">
                <a:solidFill>
                  <a:srgbClr val="000000"/>
                </a:solidFill>
              </a:rPr>
              <a:t>vote</a:t>
            </a:r>
            <a:r>
              <a:rPr lang="en-US" altLang="zh-CN" sz="4000" baseline="30000" dirty="0" err="1">
                <a:solidFill>
                  <a:srgbClr val="000000"/>
                </a:solidFill>
              </a:rPr>
              <a:t>all</a:t>
            </a:r>
            <a:r>
              <a:rPr lang="en-US" altLang="zh-CN" sz="4000" baseline="300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/</a:t>
            </a:r>
            <a:r>
              <a:rPr lang="en-US" altLang="zh-CN" sz="2800" dirty="0">
                <a:solidFill>
                  <a:srgbClr val="000000"/>
                </a:solidFill>
              </a:rPr>
              <a:t>vote</a:t>
            </a:r>
            <a:r>
              <a:rPr lang="en-US" altLang="zh-CN" sz="3600" dirty="0">
                <a:solidFill>
                  <a:srgbClr val="000000"/>
                </a:solidFill>
              </a:rPr>
              <a:t>+</a:t>
            </a:r>
            <a:r>
              <a:rPr lang="en-US" altLang="zh-CN" sz="2800" dirty="0" smtClean="0">
                <a:solidFill>
                  <a:srgbClr val="000000"/>
                </a:solidFill>
              </a:rPr>
              <a:t>⩾ </a:t>
            </a:r>
            <a:r>
              <a:rPr lang="en-US" altLang="zh-CN" sz="2800" dirty="0">
                <a:solidFill>
                  <a:srgbClr val="000000"/>
                </a:solidFill>
              </a:rPr>
              <a:t>λ′, we perform an eviction operation. We </a:t>
            </a:r>
            <a:r>
              <a:rPr lang="en-US" altLang="zh-CN" sz="2800" dirty="0" smtClean="0">
                <a:solidFill>
                  <a:srgbClr val="000000"/>
                </a:solidFill>
              </a:rPr>
              <a:t>recommend λ</a:t>
            </a:r>
            <a:r>
              <a:rPr lang="en-US" altLang="zh-CN" sz="2800" dirty="0">
                <a:solidFill>
                  <a:srgbClr val="000000"/>
                </a:solidFill>
              </a:rPr>
              <a:t>′ = </a:t>
            </a:r>
            <a:r>
              <a:rPr lang="en-US" altLang="zh-CN" sz="2800" dirty="0" smtClean="0">
                <a:solidFill>
                  <a:srgbClr val="000000"/>
                </a:solidFill>
              </a:rPr>
              <a:t>32.</a:t>
            </a:r>
          </a:p>
          <a:p>
            <a:pPr lvl="1"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3) </a:t>
            </a:r>
            <a:r>
              <a:rPr lang="en-US" altLang="zh-CN" sz="2800" dirty="0">
                <a:solidFill>
                  <a:srgbClr val="000000"/>
                </a:solidFill>
              </a:rPr>
              <a:t>When an item in a bucket is evicted to the next stage, we consider its frequency as 1.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4) </a:t>
            </a:r>
            <a:r>
              <a:rPr lang="en-US" altLang="zh-CN" sz="2800" dirty="0">
                <a:solidFill>
                  <a:srgbClr val="000000"/>
                </a:solidFill>
              </a:rPr>
              <a:t>When </a:t>
            </a:r>
            <a:r>
              <a:rPr lang="en-US" altLang="zh-CN" sz="2800" dirty="0" smtClean="0">
                <a:solidFill>
                  <a:srgbClr val="000000"/>
                </a:solidFill>
              </a:rPr>
              <a:t>( </a:t>
            </a:r>
            <a:r>
              <a:rPr lang="en-US" altLang="zh-CN" sz="2800" dirty="0">
                <a:solidFill>
                  <a:srgbClr val="000000"/>
                </a:solidFill>
              </a:rPr>
              <a:t>f </a:t>
            </a:r>
            <a:r>
              <a:rPr lang="en-US" altLang="zh-CN" sz="2800" dirty="0" smtClean="0">
                <a:solidFill>
                  <a:srgbClr val="000000"/>
                </a:solidFill>
              </a:rPr>
              <a:t>,</a:t>
            </a:r>
            <a:r>
              <a:rPr lang="en-US" altLang="zh-CN" sz="2800" dirty="0">
                <a:solidFill>
                  <a:srgbClr val="000000"/>
                </a:solidFill>
              </a:rPr>
              <a:t> vote</a:t>
            </a:r>
            <a:r>
              <a:rPr lang="en-US" altLang="zh-CN" sz="3600" dirty="0" smtClean="0">
                <a:solidFill>
                  <a:srgbClr val="000000"/>
                </a:solidFill>
              </a:rPr>
              <a:t>+</a:t>
            </a:r>
            <a:r>
              <a:rPr lang="en-US" altLang="zh-CN" sz="2800" dirty="0" smtClean="0">
                <a:solidFill>
                  <a:srgbClr val="000000"/>
                </a:solidFill>
              </a:rPr>
              <a:t>) is evicted </a:t>
            </a:r>
            <a:r>
              <a:rPr lang="en-US" altLang="zh-CN" sz="2800" dirty="0">
                <a:solidFill>
                  <a:srgbClr val="000000"/>
                </a:solidFill>
              </a:rPr>
              <a:t>by </a:t>
            </a:r>
            <a:r>
              <a:rPr lang="en-US" altLang="zh-CN" sz="2800" dirty="0" smtClean="0">
                <a:solidFill>
                  <a:srgbClr val="000000"/>
                </a:solidFill>
              </a:rPr>
              <a:t>( </a:t>
            </a:r>
            <a:r>
              <a:rPr lang="en-US" altLang="zh-CN" sz="2800" dirty="0">
                <a:solidFill>
                  <a:srgbClr val="000000"/>
                </a:solidFill>
              </a:rPr>
              <a:t>f1</a:t>
            </a:r>
            <a:r>
              <a:rPr lang="en-US" altLang="zh-CN" sz="2800" dirty="0" smtClean="0">
                <a:solidFill>
                  <a:srgbClr val="000000"/>
                </a:solidFill>
              </a:rPr>
              <a:t>,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1 </a:t>
            </a:r>
            <a:r>
              <a:rPr lang="en-US" altLang="zh-CN" sz="2800" dirty="0">
                <a:solidFill>
                  <a:srgbClr val="000000"/>
                </a:solidFill>
              </a:rPr>
              <a:t>), we set the bucket </a:t>
            </a:r>
            <a:r>
              <a:rPr lang="en-US" altLang="zh-CN" sz="2800" dirty="0" smtClean="0">
                <a:solidFill>
                  <a:srgbClr val="000000"/>
                </a:solidFill>
              </a:rPr>
              <a:t>to ( f1,</a:t>
            </a:r>
            <a:r>
              <a:rPr lang="en-US" altLang="zh-CN" sz="2800" dirty="0">
                <a:solidFill>
                  <a:srgbClr val="000000"/>
                </a:solidFill>
              </a:rPr>
              <a:t> vote</a:t>
            </a:r>
            <a:r>
              <a:rPr lang="en-US" altLang="zh-CN" sz="3600" dirty="0">
                <a:solidFill>
                  <a:srgbClr val="000000"/>
                </a:solidFill>
              </a:rPr>
              <a:t>+</a:t>
            </a:r>
            <a:r>
              <a:rPr lang="en-US" altLang="zh-CN" sz="2800" dirty="0" smtClean="0">
                <a:solidFill>
                  <a:srgbClr val="000000"/>
                </a:solidFill>
              </a:rPr>
              <a:t>  </a:t>
            </a:r>
            <a:r>
              <a:rPr lang="en-US" altLang="zh-CN" sz="2800" dirty="0" smtClean="0">
                <a:solidFill>
                  <a:srgbClr val="0432FF"/>
                </a:solidFill>
              </a:rPr>
              <a:t>+</a:t>
            </a:r>
            <a:r>
              <a:rPr lang="en-US" altLang="zh-CN" sz="2800" dirty="0" smtClean="0">
                <a:solidFill>
                  <a:srgbClr val="000000"/>
                </a:solidFill>
              </a:rPr>
              <a:t> 1 ).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	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35760" y="5554185"/>
            <a:ext cx="4752528" cy="755136"/>
            <a:chOff x="3935760" y="5554185"/>
            <a:chExt cx="3778573" cy="504056"/>
          </a:xfrm>
        </p:grpSpPr>
        <p:sp>
          <p:nvSpPr>
            <p:cNvPr id="4" name="矩形 3"/>
            <p:cNvSpPr/>
            <p:nvPr/>
          </p:nvSpPr>
          <p:spPr>
            <a:xfrm>
              <a:off x="3935760" y="5554185"/>
              <a:ext cx="129614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err="1">
                  <a:solidFill>
                    <a:schemeClr val="bg1"/>
                  </a:solidFill>
                </a:rPr>
                <a:t>vote</a:t>
              </a:r>
              <a:r>
                <a:rPr lang="en-US" altLang="zh-CN" sz="4000" baseline="30000" dirty="0" err="1">
                  <a:solidFill>
                    <a:schemeClr val="bg1"/>
                  </a:solidFill>
                </a:rPr>
                <a:t>all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168008" y="5554185"/>
              <a:ext cx="576064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/>
                <a:t>ID</a:t>
              </a:r>
              <a:endParaRPr lang="zh-CN" altLang="en-US" sz="2800" b="1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6744072" y="5554185"/>
              <a:ext cx="970261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vote</a:t>
              </a:r>
              <a:r>
                <a:rPr lang="en-US" altLang="zh-CN" sz="3200" b="1" dirty="0">
                  <a:solidFill>
                    <a:schemeClr val="bg1"/>
                  </a:solidFill>
                </a:rPr>
                <a:t>+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直接箭头连接符 9"/>
            <p:cNvCxnSpPr>
              <a:stCxn id="4" idx="3"/>
              <a:endCxn id="8" idx="1"/>
            </p:cNvCxnSpPr>
            <p:nvPr/>
          </p:nvCxnSpPr>
          <p:spPr>
            <a:xfrm>
              <a:off x="5231904" y="5806213"/>
              <a:ext cx="9361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52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81"/>
    </mc:Choice>
    <mc:Fallback>
      <p:transition spd="slow" advTm="43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b="1" dirty="0">
                <a:latin typeface="+mn-ea"/>
              </a:rPr>
              <a:t>Optimizations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(Multi-Core Version</a:t>
            </a:r>
            <a:r>
              <a:rPr lang="en-US" altLang="zh-CN" dirty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953639" y="4335905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953639" y="4637868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953639" y="4033942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058688" y="2259989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058688" y="2561952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058688" y="1958026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965468" y="2259989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965468" y="2561952"/>
            <a:ext cx="842551" cy="30196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965468" y="1958026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060430" y="4335905"/>
            <a:ext cx="837633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060430" y="4637868"/>
            <a:ext cx="837633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060430" y="4033942"/>
            <a:ext cx="837633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1346457" y="3397743"/>
            <a:ext cx="393340" cy="34028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18000" rIns="1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f4</a:t>
            </a:r>
            <a:endParaRPr kumimoji="0" lang="zh-CN" altLang="en-US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74" name="直接箭头连接符 73"/>
          <p:cNvCxnSpPr>
            <a:stCxn id="73" idx="6"/>
          </p:cNvCxnSpPr>
          <p:nvPr/>
        </p:nvCxnSpPr>
        <p:spPr>
          <a:xfrm flipV="1">
            <a:off x="1739797" y="3556829"/>
            <a:ext cx="1227372" cy="1105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5" name="矩形 74"/>
          <p:cNvSpPr/>
          <p:nvPr/>
        </p:nvSpPr>
        <p:spPr>
          <a:xfrm>
            <a:off x="4058687" y="2865252"/>
            <a:ext cx="842552" cy="30196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965468" y="2865252"/>
            <a:ext cx="842552" cy="30196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058687" y="4941168"/>
            <a:ext cx="839376" cy="30196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953638" y="4941168"/>
            <a:ext cx="839376" cy="30196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 flipV="1">
            <a:off x="3021895" y="2406224"/>
            <a:ext cx="807802" cy="98979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接箭头连接符 79"/>
          <p:cNvCxnSpPr/>
          <p:nvPr/>
        </p:nvCxnSpPr>
        <p:spPr>
          <a:xfrm>
            <a:off x="3021895" y="3657367"/>
            <a:ext cx="746454" cy="1041707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矩形 80"/>
          <p:cNvSpPr/>
          <p:nvPr/>
        </p:nvSpPr>
        <p:spPr>
          <a:xfrm>
            <a:off x="7132869" y="4255978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7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132935" y="3930200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1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132869" y="3167215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4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132869" y="2837158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92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132890" y="2507761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15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132782" y="2175896"/>
            <a:ext cx="552789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2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132869" y="4585375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4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132869" y="4914964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0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132869" y="5244361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6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132890" y="1837570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10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869717" y="2255243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869717" y="2557206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869717" y="1953280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869716" y="2863915"/>
            <a:ext cx="842551" cy="30196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869717" y="4332496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869717" y="4634459"/>
            <a:ext cx="842551" cy="30196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869717" y="4030533"/>
            <a:ext cx="842551" cy="3019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869716" y="4941168"/>
            <a:ext cx="842551" cy="30196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9" name="肘形连接符 98"/>
          <p:cNvCxnSpPr>
            <a:endCxn id="82" idx="3"/>
          </p:cNvCxnSpPr>
          <p:nvPr/>
        </p:nvCxnSpPr>
        <p:spPr>
          <a:xfrm rot="16200000" flipH="1">
            <a:off x="6638796" y="3047442"/>
            <a:ext cx="2074577" cy="19105"/>
          </a:xfrm>
          <a:prstGeom prst="bentConnector4">
            <a:avLst>
              <a:gd name="adj1" fmla="val -35"/>
              <a:gd name="adj2" fmla="val 1296545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0" name="矩形 99"/>
          <p:cNvSpPr/>
          <p:nvPr/>
        </p:nvSpPr>
        <p:spPr>
          <a:xfrm>
            <a:off x="8723106" y="4370907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6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723106" y="4040850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92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723127" y="3711453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15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723019" y="3379588"/>
            <a:ext cx="552789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7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723127" y="3041262"/>
            <a:ext cx="552702" cy="328167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10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05" name="直接箭头连接符 104"/>
          <p:cNvCxnSpPr>
            <a:endCxn id="104" idx="1"/>
          </p:cNvCxnSpPr>
          <p:nvPr/>
        </p:nvCxnSpPr>
        <p:spPr>
          <a:xfrm>
            <a:off x="7923530" y="3205346"/>
            <a:ext cx="79959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文本框 105"/>
          <p:cNvSpPr txBox="1"/>
          <p:nvPr/>
        </p:nvSpPr>
        <p:spPr>
          <a:xfrm>
            <a:off x="8062172" y="2889383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endParaRPr lang="zh-CN" altLang="en-US" sz="2000" i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1910365" y="3211352"/>
            <a:ext cx="1163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</a:t>
            </a:r>
            <a:r>
              <a:rPr lang="en-US" altLang="zh-CN" sz="2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(.)%2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049529" y="2672170"/>
            <a:ext cx="1066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</a:t>
            </a:r>
            <a:r>
              <a:rPr lang="en-US" altLang="zh-CN" sz="2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hread 1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049529" y="4000257"/>
            <a:ext cx="1066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t</a:t>
            </a:r>
            <a:r>
              <a:rPr lang="en-US" altLang="zh-CN" sz="2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hread 2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4478375" y="3408793"/>
            <a:ext cx="2258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</a:t>
            </a:r>
            <a:r>
              <a:rPr lang="en-US" altLang="zh-CN" sz="2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(.)%2*3 +</a:t>
            </a:r>
            <a:r>
              <a:rPr lang="en-US" altLang="zh-CN" sz="2000" i="1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h</a:t>
            </a:r>
            <a:r>
              <a:rPr lang="en-US" altLang="zh-CN" sz="20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(.)%3</a:t>
            </a:r>
            <a:endParaRPr lang="zh-CN" altLang="en-US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7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28"/>
    </mc:Choice>
    <mc:Fallback>
      <p:transition spd="slow" advTm="17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 smtClean="0"/>
              <a:t>PART  FOUR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Applications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1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"/>
    </mc:Choice>
    <mc:Fallback>
      <p:transition spd="slow" advTm="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b="1" dirty="0" smtClean="0">
                <a:latin typeface="+mn-ea"/>
              </a:rPr>
              <a:t>Applications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59496" y="1484784"/>
            <a:ext cx="8208912" cy="5037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1) Flow size estimation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2) Heavy Hitter detection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3) Heavy Change detection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/>
              <a:t>4) Flow Size </a:t>
            </a:r>
            <a:r>
              <a:rPr lang="en-US" altLang="zh-CN" sz="3200" dirty="0" smtClean="0"/>
              <a:t>Distribution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/>
              <a:t>5) </a:t>
            </a:r>
            <a:r>
              <a:rPr lang="en-US" altLang="zh-CN" sz="3200" dirty="0" smtClean="0"/>
              <a:t>Entropy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6) Cardinality</a:t>
            </a:r>
            <a:r>
              <a:rPr lang="en-US" altLang="zh-CN" sz="3200" dirty="0" smtClean="0">
                <a:solidFill>
                  <a:srgbClr val="000000"/>
                </a:solidFill>
              </a:rPr>
              <a:t>		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5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3"/>
    </mc:Choice>
    <mc:Fallback>
      <p:transition spd="slow" advTm="2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 smtClean="0"/>
              <a:t>PART  Five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Implementations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"/>
    </mc:Choice>
    <mc:Fallback>
      <p:transition spd="slow" advTm="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b="1" dirty="0" smtClean="0">
                <a:latin typeface="+mn-ea"/>
              </a:rPr>
              <a:t>Applications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59496" y="1484784"/>
            <a:ext cx="8208912" cy="5037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1) P4Switch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2) FPGA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3) GPU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/>
              <a:t>4) </a:t>
            </a:r>
            <a:r>
              <a:rPr lang="en-US" altLang="zh-CN" sz="3200" dirty="0" smtClean="0"/>
              <a:t>CPU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/>
              <a:t>5) </a:t>
            </a:r>
            <a:r>
              <a:rPr lang="en-US" altLang="zh-CN" sz="3200" dirty="0" smtClean="0"/>
              <a:t>multi-core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6) OVS</a:t>
            </a:r>
            <a:r>
              <a:rPr lang="en-US" altLang="zh-CN" sz="3200" dirty="0" smtClean="0">
                <a:solidFill>
                  <a:srgbClr val="000000"/>
                </a:solidFill>
              </a:rPr>
              <a:t>		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1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0"/>
    </mc:Choice>
    <mc:Fallback>
      <p:transition spd="slow" advTm="2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 smtClean="0"/>
              <a:t>PART  SIX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Experimental results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1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"/>
    </mc:Choice>
    <mc:Fallback>
      <p:transition spd="slow" advTm="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 smtClean="0"/>
              <a:t>Experiments (Setup)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9341" y="1052736"/>
            <a:ext cx="12096679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/>
              <a:t>Traces: CAIDA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</a:t>
            </a:r>
          </a:p>
          <a:p>
            <a:pPr lvl="1">
              <a:spcAft>
                <a:spcPts val="800"/>
              </a:spcAft>
            </a:pP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endParaRPr lang="en-US" altLang="zh-CN" sz="3200" dirty="0" smtClean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endParaRPr lang="en-US" altLang="zh-CN" sz="3200" dirty="0" smtClean="0"/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Metrics</a:t>
            </a:r>
            <a:r>
              <a:rPr lang="en-US" altLang="zh-CN" sz="3200" dirty="0"/>
              <a:t>:</a:t>
            </a: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		ARE, AAE</a:t>
            </a:r>
            <a:r>
              <a:rPr lang="en-US" altLang="zh-CN" sz="3200" dirty="0">
                <a:solidFill>
                  <a:srgbClr val="000000"/>
                </a:solidFill>
              </a:rPr>
              <a:t>, </a:t>
            </a:r>
            <a:r>
              <a:rPr lang="en-US" altLang="zh-CN" sz="3200" dirty="0" smtClean="0">
                <a:solidFill>
                  <a:srgbClr val="000000"/>
                </a:solidFill>
              </a:rPr>
              <a:t>WMRE, RE, F1Score, </a:t>
            </a:r>
            <a:r>
              <a:rPr lang="en-US" altLang="zh-CN" sz="3200" dirty="0">
                <a:solidFill>
                  <a:srgbClr val="000000"/>
                </a:solidFill>
              </a:rPr>
              <a:t>Throughput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59570" y="1988840"/>
            <a:ext cx="80162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LinLibertineT"/>
              </a:rPr>
              <a:t>Trace </a:t>
            </a:r>
            <a:r>
              <a:rPr lang="en-US" altLang="zh-CN" sz="2800" dirty="0" smtClean="0">
                <a:latin typeface="LinLibertineT"/>
              </a:rPr>
              <a:t>    Date    #packets	#flows </a:t>
            </a:r>
            <a:r>
              <a:rPr lang="en-US" altLang="zh-CN" sz="2800" dirty="0">
                <a:latin typeface="LinLibertineT"/>
              </a:rPr>
              <a:t>(</a:t>
            </a:r>
            <a:r>
              <a:rPr lang="en-US" altLang="zh-CN" sz="2800" dirty="0" err="1">
                <a:latin typeface="LinLibertineT"/>
              </a:rPr>
              <a:t>SrcIP</a:t>
            </a:r>
            <a:r>
              <a:rPr lang="en-US" altLang="zh-CN" sz="2800" dirty="0">
                <a:latin typeface="LinLibertineT"/>
              </a:rPr>
              <a:t>)</a:t>
            </a:r>
          </a:p>
          <a:p>
            <a:r>
              <a:rPr lang="en-US" altLang="zh-CN" sz="2800" dirty="0">
                <a:latin typeface="LinLibertineT"/>
              </a:rPr>
              <a:t>CAIDA1 2015/02/19 1164.9M </a:t>
            </a:r>
            <a:r>
              <a:rPr lang="en-US" altLang="zh-CN" sz="2800" dirty="0" smtClean="0">
                <a:latin typeface="LinLibertineT"/>
              </a:rPr>
              <a:t>	2.6M</a:t>
            </a:r>
            <a:endParaRPr lang="en-US" altLang="zh-CN" sz="2800" dirty="0">
              <a:latin typeface="LinLibertineT"/>
            </a:endParaRPr>
          </a:p>
          <a:p>
            <a:r>
              <a:rPr lang="en-US" altLang="zh-CN" sz="2800" dirty="0">
                <a:latin typeface="LinLibertineT"/>
              </a:rPr>
              <a:t>CAIDA2 2015/05/21 1081.0M </a:t>
            </a:r>
            <a:r>
              <a:rPr lang="en-US" altLang="zh-CN" sz="2800" dirty="0" smtClean="0">
                <a:latin typeface="LinLibertineT"/>
              </a:rPr>
              <a:t>	3.9M</a:t>
            </a:r>
            <a:endParaRPr lang="en-US" altLang="zh-CN" sz="2800" dirty="0">
              <a:latin typeface="LinLibertineT"/>
            </a:endParaRPr>
          </a:p>
          <a:p>
            <a:r>
              <a:rPr lang="en-US" altLang="zh-CN" sz="2800" dirty="0">
                <a:latin typeface="LinLibertineT"/>
              </a:rPr>
              <a:t>CAIDA3 2016/01/21 1835.1M </a:t>
            </a:r>
            <a:r>
              <a:rPr lang="en-US" altLang="zh-CN" sz="2800" dirty="0" smtClean="0">
                <a:latin typeface="LinLibertineT"/>
              </a:rPr>
              <a:t>	8.9M</a:t>
            </a:r>
            <a:endParaRPr lang="en-US" altLang="zh-CN" sz="2800" dirty="0">
              <a:latin typeface="LinLibertineT"/>
            </a:endParaRPr>
          </a:p>
          <a:p>
            <a:r>
              <a:rPr lang="en-US" altLang="zh-CN" sz="2800" dirty="0">
                <a:latin typeface="LinLibertineT"/>
              </a:rPr>
              <a:t>CAIDA4 2016/02/18 1799.7M </a:t>
            </a:r>
            <a:r>
              <a:rPr lang="en-US" altLang="zh-CN" sz="2800" dirty="0" smtClean="0">
                <a:latin typeface="LinLibertineT"/>
              </a:rPr>
              <a:t>	8.4M</a:t>
            </a:r>
            <a:endParaRPr lang="zh-CN" altLang="en-US" sz="2800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2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6"/>
    </mc:Choice>
    <mc:Fallback>
      <p:transition spd="slow" advTm="4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 smtClean="0"/>
              <a:t>Experiments (Setup)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980728"/>
            <a:ext cx="12072664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3200" b="1" dirty="0" smtClean="0"/>
              <a:t>Comparisons: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1) Flow size:			</a:t>
            </a:r>
            <a:r>
              <a:rPr lang="en-US" altLang="zh-CN" sz="2800" dirty="0" smtClean="0">
                <a:solidFill>
                  <a:srgbClr val="000000"/>
                </a:solidFill>
              </a:rPr>
              <a:t>CM, CU, Count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2) Heavy Hitter:		</a:t>
            </a:r>
            <a:r>
              <a:rPr lang="en-US" altLang="zh-CN" sz="2800" b="1" dirty="0" err="1" smtClean="0">
                <a:solidFill>
                  <a:srgbClr val="000000"/>
                </a:solidFill>
              </a:rPr>
              <a:t>UnivMon</a:t>
            </a:r>
            <a:r>
              <a:rPr lang="en-US" altLang="zh-CN" sz="2800" dirty="0" smtClean="0">
                <a:solidFill>
                  <a:srgbClr val="000000"/>
                </a:solidFill>
              </a:rPr>
              <a:t>, SS</a:t>
            </a:r>
            <a:r>
              <a:rPr lang="en-US" altLang="zh-CN" sz="2800" dirty="0">
                <a:solidFill>
                  <a:srgbClr val="000000"/>
                </a:solidFill>
              </a:rPr>
              <a:t>, </a:t>
            </a:r>
            <a:r>
              <a:rPr lang="en-US" altLang="zh-CN" sz="2800" dirty="0" smtClean="0">
                <a:solidFill>
                  <a:srgbClr val="000000"/>
                </a:solidFill>
              </a:rPr>
              <a:t>CM/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C+heap</a:t>
            </a:r>
            <a:r>
              <a:rPr lang="en-US" altLang="zh-CN" sz="2800" dirty="0" smtClean="0">
                <a:solidFill>
                  <a:srgbClr val="000000"/>
                </a:solidFill>
              </a:rPr>
              <a:t>, </a:t>
            </a:r>
            <a:r>
              <a:rPr lang="en-US" altLang="zh-CN" sz="2800" dirty="0">
                <a:solidFill>
                  <a:srgbClr val="000000"/>
                </a:solidFill>
              </a:rPr>
              <a:t>Hash pipe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/>
              <a:t>3) </a:t>
            </a:r>
            <a:r>
              <a:rPr lang="en-US" altLang="zh-CN" sz="3200" dirty="0"/>
              <a:t>Heavy </a:t>
            </a:r>
            <a:r>
              <a:rPr lang="en-US" altLang="zh-CN" sz="3200" dirty="0" smtClean="0"/>
              <a:t>Change:</a:t>
            </a:r>
            <a:r>
              <a:rPr lang="en-US" altLang="zh-CN" sz="3200" dirty="0"/>
              <a:t>	</a:t>
            </a:r>
            <a:r>
              <a:rPr lang="en-US" altLang="zh-CN" sz="2800" b="1" dirty="0" err="1" smtClean="0">
                <a:solidFill>
                  <a:srgbClr val="000000"/>
                </a:solidFill>
              </a:rPr>
              <a:t>UnivMon</a:t>
            </a:r>
            <a:r>
              <a:rPr lang="en-US" altLang="zh-CN" sz="2800" dirty="0" smtClean="0">
                <a:solidFill>
                  <a:srgbClr val="000000"/>
                </a:solidFill>
              </a:rPr>
              <a:t>, Reversible </a:t>
            </a:r>
            <a:r>
              <a:rPr lang="en-US" altLang="zh-CN" sz="2800" dirty="0">
                <a:solidFill>
                  <a:srgbClr val="000000"/>
                </a:solidFill>
              </a:rPr>
              <a:t>sketch,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FlowRadar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/>
              <a:t>4) </a:t>
            </a:r>
            <a:r>
              <a:rPr lang="en-US" altLang="zh-CN" sz="3200" dirty="0" smtClean="0"/>
              <a:t>Distribution:		</a:t>
            </a:r>
            <a:r>
              <a:rPr lang="en-US" altLang="zh-CN" sz="2800" dirty="0">
                <a:solidFill>
                  <a:srgbClr val="000000"/>
                </a:solidFill>
              </a:rPr>
              <a:t>MRAC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/>
              <a:t>5) </a:t>
            </a:r>
            <a:r>
              <a:rPr lang="en-US" altLang="zh-CN" sz="3200" dirty="0" smtClean="0"/>
              <a:t>Entropy:			</a:t>
            </a:r>
            <a:r>
              <a:rPr lang="en-US" altLang="zh-CN" sz="2800" b="1" dirty="0" err="1">
                <a:solidFill>
                  <a:srgbClr val="000000"/>
                </a:solidFill>
              </a:rPr>
              <a:t>UnivMon</a:t>
            </a:r>
            <a:r>
              <a:rPr lang="en-US" altLang="zh-CN" sz="2800" dirty="0">
                <a:solidFill>
                  <a:srgbClr val="000000"/>
                </a:solidFill>
              </a:rPr>
              <a:t>, Sieving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/>
              <a:t>6) Cardinality:		</a:t>
            </a:r>
            <a:r>
              <a:rPr lang="en-US" altLang="zh-CN" sz="2800" b="1" dirty="0" err="1">
                <a:solidFill>
                  <a:srgbClr val="000000"/>
                </a:solidFill>
              </a:rPr>
              <a:t>UnivMon</a:t>
            </a:r>
            <a:r>
              <a:rPr lang="en-US" altLang="zh-CN" sz="2800" dirty="0">
                <a:solidFill>
                  <a:srgbClr val="000000"/>
                </a:solidFill>
              </a:rPr>
              <a:t>, </a:t>
            </a:r>
            <a:r>
              <a:rPr lang="en-US" altLang="zh-CN" sz="2800" dirty="0" smtClean="0">
                <a:solidFill>
                  <a:srgbClr val="000000"/>
                </a:solidFill>
              </a:rPr>
              <a:t>linear </a:t>
            </a:r>
            <a:r>
              <a:rPr lang="en-US" altLang="zh-CN" sz="2800" dirty="0">
                <a:solidFill>
                  <a:srgbClr val="000000"/>
                </a:solidFill>
              </a:rPr>
              <a:t>counting (LC)</a:t>
            </a:r>
            <a:r>
              <a:rPr lang="en-US" altLang="zh-CN" sz="3200" dirty="0" smtClean="0">
                <a:solidFill>
                  <a:srgbClr val="000000"/>
                </a:solidFill>
              </a:rPr>
              <a:t>	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5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2"/>
    </mc:Choice>
    <mc:Fallback>
      <p:transition spd="slow" advTm="3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9944" y="1286999"/>
            <a:ext cx="11180672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 smtClean="0"/>
              <a:t>Measurement is important</a:t>
            </a:r>
            <a:endParaRPr lang="en-US" altLang="zh-CN" sz="3200" dirty="0"/>
          </a:p>
          <a:p>
            <a:pPr lvl="1"/>
            <a:r>
              <a:rPr lang="en-US" altLang="zh-CN" sz="3200" dirty="0" smtClean="0">
                <a:solidFill>
                  <a:srgbClr val="000000"/>
                </a:solidFill>
              </a:rPr>
              <a:t>    Network measurement </a:t>
            </a:r>
            <a:r>
              <a:rPr lang="en-US" altLang="zh-CN" sz="3200" dirty="0">
                <a:solidFill>
                  <a:srgbClr val="000000"/>
                </a:solidFill>
              </a:rPr>
              <a:t>provides indispensable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information for network </a:t>
            </a:r>
            <a:r>
              <a:rPr lang="en-US" altLang="zh-CN" sz="3200" dirty="0" smtClean="0">
                <a:solidFill>
                  <a:srgbClr val="000000"/>
                </a:solidFill>
              </a:rPr>
              <a:t>applications. 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/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/>
              <a:t>Best </a:t>
            </a:r>
            <a:r>
              <a:rPr lang="en-US" altLang="zh-CN" sz="3200" dirty="0"/>
              <a:t>solution: </a:t>
            </a:r>
            <a:r>
              <a:rPr lang="en-US" altLang="zh-CN" sz="3200" dirty="0" smtClean="0"/>
              <a:t>Sketch</a:t>
            </a:r>
            <a:endParaRPr kumimoji="1" lang="en-US" altLang="zh-CN" sz="3200" dirty="0"/>
          </a:p>
          <a:p>
            <a:pPr lvl="1"/>
            <a:r>
              <a:rPr lang="en-US" altLang="zh-CN" sz="3200" dirty="0" smtClean="0">
                <a:solidFill>
                  <a:srgbClr val="000000"/>
                </a:solidFill>
              </a:rPr>
              <a:t>    1) Memory efficient</a:t>
            </a:r>
            <a:r>
              <a:rPr lang="en-US" altLang="zh-CN" sz="3200" dirty="0">
                <a:solidFill>
                  <a:srgbClr val="000000"/>
                </a:solidFill>
              </a:rPr>
              <a:t/>
            </a:r>
            <a:br>
              <a:rPr lang="en-US" altLang="zh-CN" sz="3200" dirty="0">
                <a:solidFill>
                  <a:srgbClr val="000000"/>
                </a:solidFill>
              </a:rPr>
            </a:br>
            <a:r>
              <a:rPr lang="en-US" altLang="zh-CN" sz="3200" dirty="0" smtClean="0">
                <a:solidFill>
                  <a:srgbClr val="000000"/>
                </a:solidFill>
              </a:rPr>
              <a:t>    2) Constant speed</a:t>
            </a:r>
          </a:p>
          <a:p>
            <a:pPr lvl="1"/>
            <a:r>
              <a:rPr lang="en-US" altLang="zh-CN" sz="3200" dirty="0" smtClean="0">
                <a:solidFill>
                  <a:srgbClr val="000000"/>
                </a:solidFill>
              </a:rPr>
              <a:t>    3) High accuracy</a:t>
            </a:r>
            <a:r>
              <a:rPr lang="en-US" altLang="zh-CN" sz="3200" dirty="0">
                <a:solidFill>
                  <a:srgbClr val="000000"/>
                </a:solidFill>
              </a:rPr>
              <a:t/>
            </a:r>
            <a:br>
              <a:rPr lang="en-US" altLang="zh-CN" sz="3200" dirty="0">
                <a:solidFill>
                  <a:srgbClr val="000000"/>
                </a:solidFill>
              </a:rPr>
            </a:br>
            <a:r>
              <a:rPr lang="en-US" altLang="zh-CN" sz="3200" dirty="0">
                <a:solidFill>
                  <a:srgbClr val="000000"/>
                </a:solidFill>
              </a:rPr>
              <a:t/>
            </a:r>
            <a:br>
              <a:rPr lang="en-US" altLang="zh-CN" sz="3200" dirty="0">
                <a:solidFill>
                  <a:srgbClr val="000000"/>
                </a:solidFill>
              </a:rPr>
            </a:b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3787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43"/>
    </mc:Choice>
    <mc:Fallback>
      <p:transition spd="slow" advTm="53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 smtClean="0"/>
              <a:t>Experiments (Memory/Bandwidth)</a:t>
            </a:r>
            <a:endParaRPr lang="zh-CN" altLang="en-US" dirty="0"/>
          </a:p>
        </p:txBody>
      </p:sp>
      <p:pic>
        <p:nvPicPr>
          <p:cNvPr id="5" name="内容占位符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301172"/>
            <a:ext cx="5093505" cy="38201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301172"/>
            <a:ext cx="5088566" cy="38164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23592" y="5733256"/>
            <a:ext cx="7403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Memory or bandwidth needed to achieve 99% </a:t>
            </a:r>
          </a:p>
          <a:p>
            <a:r>
              <a:rPr lang="en-US" altLang="zh-CN" sz="2400" dirty="0"/>
              <a:t>precision and recall in heavy change detection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3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4"/>
    </mc:Choice>
    <mc:Fallback>
      <p:transition spd="slow" advTm="9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 smtClean="0"/>
              <a:t>Experiments (</a:t>
            </a:r>
            <a:r>
              <a:rPr lang="en-US" altLang="zh-CN" dirty="0" err="1" smtClean="0"/>
              <a:t>Adaptivity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1469151"/>
            <a:ext cx="12072664" cy="74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3200" b="1" dirty="0" err="1"/>
              <a:t>Adaptivity</a:t>
            </a:r>
            <a:r>
              <a:rPr lang="en-US" altLang="zh-CN" sz="3200" b="1" dirty="0"/>
              <a:t> to packet rate </a:t>
            </a:r>
          </a:p>
        </p:txBody>
      </p:sp>
      <p:pic>
        <p:nvPicPr>
          <p:cNvPr id="5" name="内容占位符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537519"/>
            <a:ext cx="5760640" cy="43204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4" y="2537519"/>
            <a:ext cx="5760641" cy="4320481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4"/>
    </mc:Choice>
    <mc:Fallback>
      <p:transition spd="slow" advTm="17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 smtClean="0"/>
              <a:t>Experiments (Setup)</a:t>
            </a:r>
            <a:endParaRPr lang="zh-CN" altLang="en-US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3" y="2193170"/>
            <a:ext cx="5360737" cy="40205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5" y="2109268"/>
            <a:ext cx="5472608" cy="41044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196752"/>
            <a:ext cx="12072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3200" b="1" dirty="0" err="1"/>
              <a:t>Adaptivity</a:t>
            </a:r>
            <a:r>
              <a:rPr lang="en-US" altLang="zh-CN" sz="3200" b="1" dirty="0"/>
              <a:t> to </a:t>
            </a:r>
            <a:r>
              <a:rPr lang="en-US" altLang="zh-CN" sz="3200" b="1" dirty="0" smtClean="0"/>
              <a:t>flow size distribution</a:t>
            </a:r>
            <a:endParaRPr lang="en-US" altLang="zh-CN" sz="3200" b="1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4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3"/>
    </mc:Choice>
    <mc:Fallback>
      <p:transition spd="slow" advTm="4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 smtClean="0"/>
              <a:t>Experiments (Processing Speed)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" y="1031139"/>
            <a:ext cx="7999525" cy="2399858"/>
          </a:xfrm>
          <a:prstGeom prst="rect">
            <a:avLst/>
          </a:prstGeom>
        </p:spPr>
      </p:pic>
      <p:pic>
        <p:nvPicPr>
          <p:cNvPr id="10" name="内容占位符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3298783"/>
            <a:ext cx="6674751" cy="2002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" y="5301208"/>
            <a:ext cx="7059727" cy="1348379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0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15"/>
    </mc:Choice>
    <mc:Fallback>
      <p:transition spd="slow" advTm="29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7368" y="278936"/>
            <a:ext cx="864096" cy="1008063"/>
          </a:xfrm>
        </p:spPr>
        <p:txBody>
          <a:bodyPr/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704486"/>
          </a:xfrm>
        </p:spPr>
        <p:txBody>
          <a:bodyPr/>
          <a:lstStyle/>
          <a:p>
            <a:r>
              <a:rPr lang="en-US" altLang="zh-CN" dirty="0" smtClean="0">
                <a:latin typeface="+mn-ea"/>
              </a:rPr>
              <a:t>Experimental Results Summary</a:t>
            </a:r>
            <a:endParaRPr lang="zh-CN" altLang="en-US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71464" y="2132856"/>
            <a:ext cx="914501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Microsoft YaHei" charset="0"/>
              </a:rPr>
              <a:t>Compared to the state-of-the-art,</a:t>
            </a:r>
            <a:endParaRPr lang="en-US" altLang="zh-CN" sz="2800" dirty="0">
              <a:solidFill>
                <a:srgbClr val="000000"/>
              </a:solidFill>
              <a:latin typeface="+mn-ea"/>
              <a:cs typeface="Microsoft YaHei" charset="0"/>
            </a:endParaRPr>
          </a:p>
          <a:p>
            <a:endParaRPr lang="en-US" altLang="zh-CN" sz="2800" dirty="0">
              <a:solidFill>
                <a:srgbClr val="000000"/>
              </a:solidFill>
              <a:latin typeface="+mn-ea"/>
              <a:cs typeface="Microsoft YaHei" charset="0"/>
            </a:endParaRPr>
          </a:p>
          <a:p>
            <a:pPr indent="-514350">
              <a:buAutoNum type="arabicParenR"/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speed 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Microsoft YaHei" charset="0"/>
              </a:rPr>
              <a:t>improvement: 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	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Microsoft YaHei" charset="0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44.6 ∼ 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Microsoft YaHei" charset="0"/>
              </a:rPr>
              <a:t>45.2 times </a:t>
            </a:r>
            <a:endParaRPr lang="en-US" altLang="zh-CN" sz="2800" dirty="0">
              <a:solidFill>
                <a:srgbClr val="000000"/>
              </a:solidFill>
              <a:latin typeface="+mn-ea"/>
              <a:cs typeface="Microsoft YaHei" charset="0"/>
            </a:endParaRPr>
          </a:p>
          <a:p>
            <a:pPr indent="-514350">
              <a:buAutoNum type="arabicParenR"/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accuracy 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Microsoft YaHei" charset="0"/>
              </a:rPr>
              <a:t>improvement: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	2.0 ∼ 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Microsoft YaHei" charset="0"/>
              </a:rPr>
              <a:t>273.7 times </a:t>
            </a:r>
          </a:p>
          <a:p>
            <a:endParaRPr lang="en-US" altLang="zh-CN" sz="2800" dirty="0" smtClean="0">
              <a:solidFill>
                <a:srgbClr val="000000"/>
              </a:solidFill>
              <a:latin typeface="+mn-ea"/>
            </a:endParaRPr>
          </a:p>
          <a:p>
            <a:endParaRPr lang="en-US" altLang="zh-CN" sz="2800" dirty="0">
              <a:solidFill>
                <a:srgbClr val="000000"/>
              </a:solidFill>
              <a:latin typeface="+mn-ea"/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  <a:latin typeface="+mn-ea"/>
              </a:rPr>
              <a:t>Applications for more tasks in the future work.</a:t>
            </a:r>
            <a:r>
              <a:rPr lang="en-US" altLang="zh-CN" sz="3200" dirty="0">
                <a:solidFill>
                  <a:srgbClr val="000000"/>
                </a:solidFill>
                <a:latin typeface="LinLibertineT"/>
              </a:rPr>
              <a:t/>
            </a:r>
            <a:br>
              <a:rPr lang="en-US" altLang="zh-CN" sz="3200" dirty="0">
                <a:solidFill>
                  <a:srgbClr val="000000"/>
                </a:solidFill>
                <a:latin typeface="LinLibertineT"/>
              </a:rPr>
            </a:br>
            <a:endParaRPr lang="zh-CN" altLang="en-US" sz="3200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1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7"/>
    </mc:Choice>
    <mc:Fallback>
      <p:transition spd="slow" advTm="10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 smtClean="0"/>
              <a:t>PART  SEVEN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Conclusion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5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"/>
    </mc:Choice>
    <mc:Fallback>
      <p:transition spd="slow" advTm="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07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1344" y="1340768"/>
            <a:ext cx="1207266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zh-CN" sz="2800" dirty="0"/>
              <a:t>Elastic sketch: </a:t>
            </a:r>
            <a:endParaRPr lang="en-US" altLang="zh-CN" sz="2800" dirty="0" smtClean="0"/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1</a:t>
            </a:r>
            <a:r>
              <a:rPr lang="en-US" altLang="zh-CN" sz="2800" dirty="0">
                <a:solidFill>
                  <a:srgbClr val="000000"/>
                </a:solidFill>
              </a:rPr>
              <a:t>) elastic, generic, fast, and accurate </a:t>
            </a: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2</a:t>
            </a:r>
            <a:r>
              <a:rPr lang="en-US" altLang="zh-CN" sz="2800" dirty="0">
                <a:solidFill>
                  <a:srgbClr val="000000"/>
                </a:solidFill>
              </a:rPr>
              <a:t>) adaptive to traffic </a:t>
            </a:r>
            <a:r>
              <a:rPr lang="en-US" altLang="zh-CN" sz="2800" dirty="0" smtClean="0">
                <a:solidFill>
                  <a:srgbClr val="000000"/>
                </a:solidFill>
              </a:rPr>
              <a:t>characteristics</a:t>
            </a:r>
          </a:p>
          <a:p>
            <a:pPr lvl="2">
              <a:lnSpc>
                <a:spcPct val="150000"/>
              </a:lnSpc>
              <a:spcAft>
                <a:spcPts val="800"/>
              </a:spcAft>
            </a:pPr>
            <a:r>
              <a:rPr lang="en-US" altLang="zh-CN" sz="2800" dirty="0" smtClean="0">
                <a:solidFill>
                  <a:srgbClr val="000000"/>
                </a:solidFill>
              </a:rPr>
              <a:t>3) one </a:t>
            </a:r>
            <a:r>
              <a:rPr lang="en-US" altLang="zh-CN" sz="2800" dirty="0">
                <a:solidFill>
                  <a:srgbClr val="000000"/>
                </a:solidFill>
              </a:rPr>
              <a:t>sketch for 6 </a:t>
            </a:r>
            <a:r>
              <a:rPr lang="en-US" altLang="zh-CN" sz="2800" dirty="0" smtClean="0">
                <a:solidFill>
                  <a:srgbClr val="000000"/>
                </a:solidFill>
              </a:rPr>
              <a:t>tasks</a:t>
            </a:r>
          </a:p>
          <a:p>
            <a:pPr marL="971550" lvl="1" indent="-51435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zh-CN" sz="2800" dirty="0" smtClean="0"/>
              <a:t>Key </a:t>
            </a:r>
            <a:r>
              <a:rPr lang="en-US" altLang="zh-CN" sz="2800" dirty="0"/>
              <a:t>techniques: </a:t>
            </a:r>
            <a:r>
              <a:rPr lang="en-US" altLang="zh-CN" sz="2800" dirty="0">
                <a:solidFill>
                  <a:srgbClr val="000000"/>
                </a:solidFill>
              </a:rPr>
              <a:t>ostracism  and compression</a:t>
            </a:r>
          </a:p>
          <a:p>
            <a:pPr marL="971550" lvl="1" indent="-51435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zh-CN" sz="2800" dirty="0" smtClean="0"/>
              <a:t>implemented </a:t>
            </a:r>
            <a:r>
              <a:rPr lang="en-US" altLang="zh-CN" sz="2800" dirty="0"/>
              <a:t>on 6 platforms 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2800" dirty="0" smtClean="0"/>
              <a:t>	</a:t>
            </a:r>
            <a:r>
              <a:rPr lang="en-US" altLang="zh-CN" sz="2800" dirty="0" smtClean="0">
                <a:solidFill>
                  <a:srgbClr val="000000"/>
                </a:solidFill>
              </a:rPr>
              <a:t>P4Switch, </a:t>
            </a:r>
            <a:r>
              <a:rPr lang="en-US" altLang="zh-CN" sz="2800" dirty="0">
                <a:solidFill>
                  <a:srgbClr val="000000"/>
                </a:solidFill>
              </a:rPr>
              <a:t>FPGA, </a:t>
            </a:r>
            <a:r>
              <a:rPr lang="en-US" altLang="zh-CN" sz="2800" dirty="0" smtClean="0">
                <a:solidFill>
                  <a:srgbClr val="000000"/>
                </a:solidFill>
              </a:rPr>
              <a:t>GPU</a:t>
            </a:r>
            <a:r>
              <a:rPr lang="en-US" altLang="zh-CN" sz="2800" dirty="0">
                <a:solidFill>
                  <a:srgbClr val="000000"/>
                </a:solidFill>
              </a:rPr>
              <a:t>, CPU, multi-core CPU and </a:t>
            </a:r>
            <a:r>
              <a:rPr lang="en-US" altLang="zh-CN" sz="2800" dirty="0" smtClean="0">
                <a:solidFill>
                  <a:srgbClr val="000000"/>
                </a:solidFill>
              </a:rPr>
              <a:t>OVS	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577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09"/>
    </mc:Choice>
    <mc:Fallback>
      <p:transition spd="slow" advTm="22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32076" y="1556792"/>
            <a:ext cx="3848100" cy="1398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8000" dirty="0">
                <a:solidFill>
                  <a:srgbClr val="FFFFFF"/>
                </a:solidFill>
              </a:rPr>
              <a:t>THANKS</a:t>
            </a:r>
            <a:endParaRPr lang="zh-CN" altLang="en-US" sz="8000" dirty="0">
              <a:solidFill>
                <a:srgbClr val="FFFFFF"/>
              </a:solidFill>
            </a:endParaRPr>
          </a:p>
        </p:txBody>
      </p:sp>
      <p:cxnSp>
        <p:nvCxnSpPr>
          <p:cNvPr id="3" name="直接连接符 6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3832076" y="2979192"/>
            <a:ext cx="3848100" cy="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506599" y="3339232"/>
            <a:ext cx="1070196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/>
              <a:t>Source code: https://github.com/ElasticSketch/ElasticSketch</a:t>
            </a:r>
          </a:p>
          <a:p>
            <a:pPr algn="ctr"/>
            <a:endParaRPr lang="en-US" altLang="zh-CN" sz="2800" dirty="0" smtClean="0"/>
          </a:p>
          <a:p>
            <a:pPr algn="ctr"/>
            <a:r>
              <a:rPr lang="en-US" altLang="zh-CN" sz="2800" dirty="0" smtClean="0"/>
              <a:t>Tong Yang</a:t>
            </a:r>
          </a:p>
          <a:p>
            <a:pPr algn="ctr"/>
            <a:r>
              <a:rPr lang="en-US" altLang="zh-CN" sz="2800" dirty="0" smtClean="0"/>
              <a:t>Peking University, China</a:t>
            </a:r>
          </a:p>
          <a:p>
            <a:pPr algn="ctr"/>
            <a:r>
              <a:rPr lang="en-US" altLang="zh-CN" sz="2800" dirty="0" smtClean="0"/>
              <a:t>Email: yangtongemail@gmail.com</a:t>
            </a:r>
          </a:p>
          <a:p>
            <a:pPr algn="ctr"/>
            <a:r>
              <a:rPr lang="en-US" altLang="zh-CN" sz="2800" dirty="0" smtClean="0"/>
              <a:t>Homepage</a:t>
            </a:r>
            <a:r>
              <a:rPr lang="en-US" altLang="zh-CN" sz="2800" dirty="0"/>
              <a:t>: http://net.pku.edu.cn/~yangtong/ </a:t>
            </a:r>
            <a:endParaRPr lang="zh-CN" altLang="en-US" sz="2800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0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0"/>
    </mc:Choice>
    <mc:Fallback>
      <p:transition spd="slow" advTm="8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9944" y="1286999"/>
            <a:ext cx="11180672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M</a:t>
            </a:r>
            <a:r>
              <a:rPr lang="en-US" altLang="zh-CN" sz="3200" dirty="0" smtClean="0"/>
              <a:t>ost of existing solutions focus on:</a:t>
            </a:r>
            <a:endParaRPr lang="en-US" altLang="zh-CN" sz="3200" dirty="0"/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    </a:t>
            </a:r>
            <a:r>
              <a:rPr lang="en-US" altLang="zh-CN" sz="3200" dirty="0" smtClean="0">
                <a:solidFill>
                  <a:srgbClr val="000000"/>
                </a:solidFill>
              </a:rPr>
              <a:t>A </a:t>
            </a:r>
            <a:r>
              <a:rPr lang="en-US" altLang="zh-CN" sz="3200" dirty="0">
                <a:solidFill>
                  <a:srgbClr val="000000"/>
                </a:solidFill>
              </a:rPr>
              <a:t>good trade-off among 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   1) memory usage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   2) speed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   3) accuracy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/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/>
              <a:t>Recent work: </a:t>
            </a:r>
            <a:r>
              <a:rPr lang="en-US" altLang="zh-CN" sz="3200" dirty="0" err="1" smtClean="0"/>
              <a:t>UnivMon</a:t>
            </a:r>
            <a:r>
              <a:rPr lang="en-US" altLang="zh-CN" sz="3200" dirty="0" smtClean="0"/>
              <a:t> [SIGCOMM 16]</a:t>
            </a:r>
            <a:endParaRPr kumimoji="1" lang="en-US" altLang="zh-CN" sz="3200" dirty="0"/>
          </a:p>
          <a:p>
            <a:pPr lvl="1"/>
            <a:r>
              <a:rPr lang="en-US" altLang="zh-CN" sz="3200" dirty="0" smtClean="0">
                <a:solidFill>
                  <a:srgbClr val="000000"/>
                </a:solidFill>
              </a:rPr>
              <a:t>    the above 3 dimensions plus</a:t>
            </a:r>
            <a:r>
              <a:rPr lang="en-US" altLang="zh-CN" sz="3200" dirty="0">
                <a:solidFill>
                  <a:srgbClr val="000000"/>
                </a:solidFill>
              </a:rPr>
              <a:t/>
            </a:r>
            <a:br>
              <a:rPr lang="en-US" altLang="zh-CN" sz="3200" dirty="0">
                <a:solidFill>
                  <a:srgbClr val="000000"/>
                </a:solidFill>
              </a:rPr>
            </a:br>
            <a:r>
              <a:rPr lang="en-US" altLang="zh-CN" sz="3200" dirty="0" smtClean="0">
                <a:solidFill>
                  <a:srgbClr val="000000"/>
                </a:solidFill>
              </a:rPr>
              <a:t>    4</a:t>
            </a:r>
            <a:r>
              <a:rPr lang="en-US" altLang="zh-CN" sz="3200" dirty="0">
                <a:solidFill>
                  <a:srgbClr val="000000"/>
                </a:solidFill>
              </a:rPr>
              <a:t>) generality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pPr lvl="1"/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54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17"/>
    </mc:Choice>
    <mc:Fallback>
      <p:transition spd="slow" advTm="4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9944" y="1160546"/>
            <a:ext cx="11180672" cy="5160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In addition to the above 4 dimensions , our paper 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   5) </a:t>
            </a:r>
            <a:r>
              <a:rPr lang="en-US" altLang="zh-CN" sz="3200" dirty="0">
                <a:solidFill>
                  <a:srgbClr val="000000"/>
                </a:solidFill>
              </a:rPr>
              <a:t>adaptive </a:t>
            </a:r>
            <a:r>
              <a:rPr lang="en-US" altLang="zh-CN" sz="3200" dirty="0" smtClean="0">
                <a:solidFill>
                  <a:srgbClr val="000000"/>
                </a:solidFill>
              </a:rPr>
              <a:t>to </a:t>
            </a:r>
            <a:r>
              <a:rPr lang="en-US" altLang="zh-CN" sz="3200" dirty="0">
                <a:solidFill>
                  <a:srgbClr val="000000"/>
                </a:solidFill>
              </a:rPr>
              <a:t>traffic characteristics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sz="3200" dirty="0" smtClean="0">
                <a:solidFill>
                  <a:srgbClr val="000000"/>
                </a:solidFill>
              </a:rPr>
              <a:t>    6) cross platform</a:t>
            </a:r>
          </a:p>
          <a:p>
            <a:pPr lvl="1"/>
            <a:endParaRPr lang="en-US" altLang="zh-CN" sz="2800" dirty="0" smtClean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3200" dirty="0" smtClean="0"/>
              <a:t>Measurements </a:t>
            </a:r>
            <a:r>
              <a:rPr lang="en-US" altLang="zh-CN" sz="3200" dirty="0"/>
              <a:t>are especially important when network is undergoing problems, such as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1) network congestion</a:t>
            </a:r>
          </a:p>
          <a:p>
            <a:pPr lvl="1"/>
            <a:r>
              <a:rPr lang="en-US" altLang="zh-CN" sz="3200" dirty="0" smtClean="0">
                <a:solidFill>
                  <a:srgbClr val="000000"/>
                </a:solidFill>
              </a:rPr>
              <a:t>	2) scans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3) DDoS attack</a:t>
            </a:r>
          </a:p>
          <a:p>
            <a:pPr lvl="1"/>
            <a:r>
              <a:rPr lang="en-US" altLang="zh-CN" sz="3200" dirty="0" smtClean="0"/>
              <a:t>In these cases, traffic </a:t>
            </a:r>
            <a:r>
              <a:rPr lang="en-US" altLang="zh-CN" sz="3200" dirty="0"/>
              <a:t>characteristics vary a </a:t>
            </a:r>
            <a:r>
              <a:rPr lang="en-US" altLang="zh-CN" sz="3200" dirty="0" smtClean="0"/>
              <a:t>lot</a:t>
            </a:r>
            <a:endParaRPr lang="en-US" altLang="zh-CN" sz="3200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1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44"/>
    </mc:Choice>
    <mc:Fallback>
      <p:transition spd="slow" advTm="4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3656" y="1628800"/>
            <a:ext cx="1118067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traffic </a:t>
            </a:r>
            <a:r>
              <a:rPr lang="en-US" altLang="zh-CN" sz="3200" dirty="0" smtClean="0"/>
              <a:t>characteristics:</a:t>
            </a:r>
          </a:p>
          <a:p>
            <a:pPr lvl="1">
              <a:spcAft>
                <a:spcPts val="800"/>
              </a:spcAft>
            </a:pPr>
            <a:endParaRPr lang="en-US" altLang="zh-CN" sz="3200" dirty="0" smtClean="0"/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1) the available Bandwidth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2) flow size distribution</a:t>
            </a:r>
          </a:p>
          <a:p>
            <a:pPr lvl="1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000000"/>
                </a:solidFill>
              </a:rPr>
              <a:t>	3) packet arrival rate</a:t>
            </a:r>
          </a:p>
          <a:p>
            <a:pPr lvl="1"/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131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2"/>
    </mc:Choice>
    <mc:Fallback>
      <p:transition spd="slow" advTm="17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7250696" cy="496824"/>
          </a:xfrm>
        </p:spPr>
        <p:txBody>
          <a:bodyPr/>
          <a:lstStyle/>
          <a:p>
            <a:r>
              <a:rPr lang="en-US" altLang="zh-CN" dirty="0" smtClean="0"/>
              <a:t>Background---Bandwidth</a:t>
            </a:r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>
            <a:off x="335360" y="1772816"/>
            <a:ext cx="8514581" cy="4328069"/>
            <a:chOff x="2405955" y="2125267"/>
            <a:chExt cx="7001739" cy="3239258"/>
          </a:xfrm>
        </p:grpSpPr>
        <p:sp>
          <p:nvSpPr>
            <p:cNvPr id="27" name="云形 26"/>
            <p:cNvSpPr/>
            <p:nvPr/>
          </p:nvSpPr>
          <p:spPr>
            <a:xfrm>
              <a:off x="2405955" y="2125267"/>
              <a:ext cx="7001739" cy="3239258"/>
            </a:xfrm>
            <a:prstGeom prst="cloud">
              <a:avLst/>
            </a:prstGeom>
            <a:noFill/>
            <a:ln w="38100">
              <a:solidFill>
                <a:srgbClr val="5B9B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85595" y="2537694"/>
              <a:ext cx="1080000" cy="486000"/>
            </a:xfrm>
            <a:prstGeom prst="rect">
              <a:avLst/>
            </a:prstGeom>
            <a:noFill/>
            <a:ln w="38100">
              <a:solidFill>
                <a:srgbClr val="C0C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1" lang="en-US" altLang="zh-CN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Measurement</a:t>
              </a:r>
              <a:r>
                <a:rPr kumimoji="1" lang="zh-CN" altLang="en-US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kumimoji="1" lang="en-US" altLang="zh-CN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node</a:t>
              </a:r>
              <a:endParaRPr kumimoji="1" lang="zh-CN" altLang="en-US" dirty="0">
                <a:solidFill>
                  <a:srgbClr val="41719C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719214" y="4045519"/>
              <a:ext cx="1080000" cy="486000"/>
            </a:xfrm>
            <a:prstGeom prst="rect">
              <a:avLst/>
            </a:prstGeom>
            <a:noFill/>
            <a:ln w="38100">
              <a:solidFill>
                <a:srgbClr val="C0C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1" lang="en-US" altLang="zh-CN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Measurement</a:t>
              </a:r>
              <a:r>
                <a:rPr kumimoji="1" lang="zh-CN" altLang="en-US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kumimoji="1" lang="en-US" altLang="zh-CN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node</a:t>
              </a:r>
              <a:endParaRPr kumimoji="1" lang="zh-CN" altLang="en-US" dirty="0">
                <a:solidFill>
                  <a:srgbClr val="41719C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330325" y="3259535"/>
              <a:ext cx="1080000" cy="486000"/>
            </a:xfrm>
            <a:prstGeom prst="rect">
              <a:avLst/>
            </a:prstGeom>
            <a:noFill/>
            <a:ln w="38100">
              <a:solidFill>
                <a:srgbClr val="C0C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1" lang="en-US" altLang="zh-CN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Measurement</a:t>
              </a:r>
              <a:r>
                <a:rPr kumimoji="1" lang="zh-CN" altLang="en-US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kumimoji="1" lang="en-US" altLang="zh-CN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node</a:t>
              </a:r>
              <a:endParaRPr kumimoji="1" lang="zh-CN" altLang="en-US" dirty="0">
                <a:solidFill>
                  <a:srgbClr val="41719C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3123392" y="3536178"/>
              <a:ext cx="1414800" cy="486000"/>
            </a:xfrm>
            <a:prstGeom prst="roundRect">
              <a:avLst/>
            </a:prstGeom>
            <a:solidFill>
              <a:srgbClr val="5B9BD6"/>
            </a:solidFill>
            <a:ln w="38100">
              <a:solidFill>
                <a:srgbClr val="5B9BD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bg1"/>
                  </a:solidFill>
                  <a:latin typeface="Times" charset="0"/>
                  <a:ea typeface="Times" charset="0"/>
                  <a:cs typeface="Times" charset="0"/>
                </a:rPr>
                <a:t>Collector</a:t>
              </a:r>
              <a:endParaRPr kumimoji="1" lang="zh-CN" altLang="en-US" sz="2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805595" y="4709558"/>
              <a:ext cx="1080000" cy="486000"/>
            </a:xfrm>
            <a:prstGeom prst="rect">
              <a:avLst/>
            </a:prstGeom>
            <a:noFill/>
            <a:ln w="38100">
              <a:solidFill>
                <a:srgbClr val="C0C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kumimoji="1" lang="en-US" altLang="zh-CN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Measurement</a:t>
              </a:r>
              <a:r>
                <a:rPr kumimoji="1" lang="zh-CN" altLang="en-US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kumimoji="1" lang="en-US" altLang="zh-CN" dirty="0">
                  <a:solidFill>
                    <a:srgbClr val="41719C"/>
                  </a:solidFill>
                  <a:latin typeface="Times" charset="0"/>
                  <a:ea typeface="Times" charset="0"/>
                  <a:cs typeface="Times" charset="0"/>
                </a:rPr>
                <a:t>node</a:t>
              </a:r>
              <a:endParaRPr kumimoji="1" lang="zh-CN" altLang="en-US" dirty="0">
                <a:solidFill>
                  <a:srgbClr val="41719C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3" name="罐形 14"/>
            <p:cNvSpPr/>
            <p:nvPr/>
          </p:nvSpPr>
          <p:spPr>
            <a:xfrm>
              <a:off x="5006279" y="2936379"/>
              <a:ext cx="828850" cy="481254"/>
            </a:xfrm>
            <a:prstGeom prst="can">
              <a:avLst/>
            </a:prstGeom>
            <a:noFill/>
            <a:ln w="3810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chemeClr val="tx1"/>
                  </a:solidFill>
                </a:rPr>
                <a:t>Server</a:t>
              </a:r>
              <a:endParaRPr kumimoji="1"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罐形 15"/>
            <p:cNvSpPr/>
            <p:nvPr/>
          </p:nvSpPr>
          <p:spPr>
            <a:xfrm>
              <a:off x="5006279" y="4145120"/>
              <a:ext cx="828850" cy="481254"/>
            </a:xfrm>
            <a:prstGeom prst="can">
              <a:avLst/>
            </a:prstGeom>
            <a:noFill/>
            <a:ln w="3810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>
                  <a:solidFill>
                    <a:schemeClr val="tx1"/>
                  </a:solidFill>
                </a:rPr>
                <a:t>Server</a:t>
              </a:r>
              <a:endParaRPr kumimoji="1" lang="zh-CN" alt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35" name="直线箭头连接符 35"/>
            <p:cNvCxnSpPr>
              <a:stCxn id="37" idx="3"/>
            </p:cNvCxnSpPr>
            <p:nvPr/>
          </p:nvCxnSpPr>
          <p:spPr>
            <a:xfrm flipH="1">
              <a:off x="4541488" y="3417633"/>
              <a:ext cx="879216" cy="304803"/>
            </a:xfrm>
            <a:prstGeom prst="straightConnector1">
              <a:avLst/>
            </a:prstGeom>
            <a:ln w="50800">
              <a:solidFill>
                <a:schemeClr val="accent6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6"/>
            <p:cNvCxnSpPr>
              <a:stCxn id="38" idx="1"/>
            </p:cNvCxnSpPr>
            <p:nvPr/>
          </p:nvCxnSpPr>
          <p:spPr>
            <a:xfrm flipH="1" flipV="1">
              <a:off x="4538193" y="3858221"/>
              <a:ext cx="882512" cy="286899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40"/>
            <p:cNvCxnSpPr>
              <a:stCxn id="30" idx="1"/>
              <a:endCxn id="37" idx="4"/>
            </p:cNvCxnSpPr>
            <p:nvPr/>
          </p:nvCxnSpPr>
          <p:spPr>
            <a:xfrm flipH="1">
              <a:off x="5835129" y="2780694"/>
              <a:ext cx="1050467" cy="396312"/>
            </a:xfrm>
            <a:prstGeom prst="straightConnector1">
              <a:avLst/>
            </a:prstGeom>
            <a:ln w="50800"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直线箭头连接符 47"/>
            <p:cNvCxnSpPr>
              <a:stCxn id="32" idx="1"/>
            </p:cNvCxnSpPr>
            <p:nvPr/>
          </p:nvCxnSpPr>
          <p:spPr>
            <a:xfrm flipH="1" flipV="1">
              <a:off x="5835129" y="3272602"/>
              <a:ext cx="1495196" cy="229933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48"/>
            <p:cNvCxnSpPr>
              <a:stCxn id="36" idx="0"/>
            </p:cNvCxnSpPr>
            <p:nvPr/>
          </p:nvCxnSpPr>
          <p:spPr>
            <a:xfrm flipH="1" flipV="1">
              <a:off x="5847045" y="4475648"/>
              <a:ext cx="498551" cy="233910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50"/>
            <p:cNvCxnSpPr>
              <a:stCxn id="31" idx="1"/>
            </p:cNvCxnSpPr>
            <p:nvPr/>
          </p:nvCxnSpPr>
          <p:spPr>
            <a:xfrm flipH="1">
              <a:off x="5847045" y="4288519"/>
              <a:ext cx="872169" cy="9090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7006496" y="2276275"/>
              <a:ext cx="171484" cy="16992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7301750" y="3056652"/>
              <a:ext cx="171484" cy="16992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6714112" y="3829522"/>
              <a:ext cx="171484" cy="16992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411243" y="4475649"/>
              <a:ext cx="171484" cy="16992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1" name="矩形 50"/>
            <p:cNvSpPr/>
            <p:nvPr/>
          </p:nvSpPr>
          <p:spPr>
            <a:xfrm>
              <a:off x="5699493" y="2763981"/>
              <a:ext cx="171484" cy="169924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5049911" y="1918816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Sketch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2718196" y="245957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Merging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1565918" y="327474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Merging</a:t>
            </a:r>
            <a:endParaRPr lang="zh-CN" altLang="en-US" dirty="0"/>
          </a:p>
        </p:txBody>
      </p:sp>
      <p:cxnSp>
        <p:nvCxnSpPr>
          <p:cNvPr id="56" name="Straight Connector 13"/>
          <p:cNvCxnSpPr/>
          <p:nvPr/>
        </p:nvCxnSpPr>
        <p:spPr>
          <a:xfrm>
            <a:off x="9192344" y="1637442"/>
            <a:ext cx="0" cy="4896544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768408" y="163480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Naïve Solution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sp>
        <p:nvSpPr>
          <p:cNvPr id="58" name="矩形 57"/>
          <p:cNvSpPr/>
          <p:nvPr/>
        </p:nvSpPr>
        <p:spPr>
          <a:xfrm>
            <a:off x="9912424" y="2383324"/>
            <a:ext cx="1728192" cy="271077"/>
          </a:xfrm>
          <a:prstGeom prst="rect">
            <a:avLst/>
          </a:prstGeom>
          <a:solidFill>
            <a:srgbClr val="77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0298592" y="2825568"/>
            <a:ext cx="1008112" cy="271077"/>
          </a:xfrm>
          <a:prstGeom prst="rect">
            <a:avLst/>
          </a:prstGeom>
          <a:solidFill>
            <a:srgbClr val="77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0488488" y="3267812"/>
            <a:ext cx="638505" cy="271077"/>
          </a:xfrm>
          <a:prstGeom prst="rect">
            <a:avLst/>
          </a:prstGeom>
          <a:solidFill>
            <a:srgbClr val="77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0667229" y="3700042"/>
            <a:ext cx="288032" cy="271077"/>
          </a:xfrm>
          <a:prstGeom prst="rect">
            <a:avLst/>
          </a:prstGeom>
          <a:solidFill>
            <a:srgbClr val="77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9940858" y="443711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Our Solution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sp>
        <p:nvSpPr>
          <p:cNvPr id="63" name="矩形 62"/>
          <p:cNvSpPr/>
          <p:nvPr/>
        </p:nvSpPr>
        <p:spPr>
          <a:xfrm>
            <a:off x="9912424" y="4951839"/>
            <a:ext cx="1728192" cy="271077"/>
          </a:xfrm>
          <a:prstGeom prst="rect">
            <a:avLst/>
          </a:prstGeom>
          <a:solidFill>
            <a:srgbClr val="777777"/>
          </a:solidFill>
          <a:ln>
            <a:solidFill>
              <a:srgbClr val="77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下箭头 63"/>
          <p:cNvSpPr/>
          <p:nvPr/>
        </p:nvSpPr>
        <p:spPr>
          <a:xfrm>
            <a:off x="10653012" y="5356066"/>
            <a:ext cx="195516" cy="86409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10802648" y="552962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Compress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0426047" y="6353312"/>
            <a:ext cx="638505" cy="27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200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28"/>
    </mc:Choice>
    <mc:Fallback>
      <p:transition spd="slow" advTm="132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7" grpId="0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7250696" cy="496824"/>
          </a:xfrm>
        </p:spPr>
        <p:txBody>
          <a:bodyPr/>
          <a:lstStyle/>
          <a:p>
            <a:r>
              <a:rPr lang="en-US" altLang="zh-CN" dirty="0" smtClean="0"/>
              <a:t>Background---packet rate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459944" y="1160546"/>
            <a:ext cx="11732056" cy="552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The packet rate is </a:t>
            </a:r>
            <a:endParaRPr lang="en-US" altLang="zh-CN" sz="3200" dirty="0" smtClean="0"/>
          </a:p>
          <a:p>
            <a:pPr lvl="1">
              <a:spcAft>
                <a:spcPts val="800"/>
              </a:spcAft>
            </a:pPr>
            <a:r>
              <a:rPr lang="en-US" altLang="zh-CN" sz="3200" dirty="0">
                <a:solidFill>
                  <a:srgbClr val="000000"/>
                </a:solidFill>
              </a:rPr>
              <a:t>	1) naturally variable 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>
                <a:solidFill>
                  <a:srgbClr val="000000"/>
                </a:solidFill>
              </a:rPr>
              <a:t>	2</a:t>
            </a:r>
            <a:r>
              <a:rPr lang="en-US" altLang="zh-CN" sz="3200" dirty="0">
                <a:solidFill>
                  <a:srgbClr val="000000"/>
                </a:solidFill>
              </a:rPr>
              <a:t>) </a:t>
            </a:r>
            <a:r>
              <a:rPr lang="en-US" altLang="zh-CN" sz="3200" dirty="0" smtClean="0">
                <a:solidFill>
                  <a:srgbClr val="000000"/>
                </a:solidFill>
              </a:rPr>
              <a:t>could </a:t>
            </a:r>
            <a:r>
              <a:rPr lang="en-US" altLang="zh-CN" sz="3200" dirty="0">
                <a:solidFill>
                  <a:srgbClr val="000000"/>
                </a:solidFill>
              </a:rPr>
              <a:t>vary drastically.</a:t>
            </a:r>
          </a:p>
          <a:p>
            <a:pPr lvl="1">
              <a:spcAft>
                <a:spcPts val="800"/>
              </a:spcAft>
            </a:pPr>
            <a:r>
              <a:rPr lang="en-US" altLang="zh-CN" sz="3200" dirty="0" smtClean="0"/>
              <a:t>Existing sketches</a:t>
            </a:r>
            <a:endParaRPr lang="en-US" altLang="zh-CN" sz="3200" dirty="0"/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1) fixed speed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	2) </a:t>
            </a:r>
            <a:r>
              <a:rPr lang="en-US" altLang="zh-CN" sz="3200" dirty="0" smtClean="0">
                <a:solidFill>
                  <a:srgbClr val="000000"/>
                </a:solidFill>
              </a:rPr>
              <a:t>drop packets 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        when packet </a:t>
            </a:r>
            <a:r>
              <a:rPr lang="en-US" altLang="zh-CN" sz="3200" dirty="0">
                <a:solidFill>
                  <a:srgbClr val="000000"/>
                </a:solidFill>
              </a:rPr>
              <a:t>rate </a:t>
            </a:r>
            <a:r>
              <a:rPr lang="en-US" altLang="zh-CN" sz="3200" dirty="0" smtClean="0">
                <a:solidFill>
                  <a:srgbClr val="000000"/>
                </a:solidFill>
              </a:rPr>
              <a:t>becomes </a:t>
            </a:r>
            <a:r>
              <a:rPr lang="en-US" altLang="zh-CN" sz="3200" dirty="0">
                <a:solidFill>
                  <a:srgbClr val="000000"/>
                </a:solidFill>
              </a:rPr>
              <a:t>much </a:t>
            </a:r>
            <a:r>
              <a:rPr lang="en-US" altLang="zh-CN" sz="3200" dirty="0" smtClean="0">
                <a:solidFill>
                  <a:srgbClr val="000000"/>
                </a:solidFill>
              </a:rPr>
              <a:t>higher</a:t>
            </a:r>
            <a:endParaRPr lang="en-US" altLang="zh-CN" sz="3200" dirty="0" smtClean="0"/>
          </a:p>
          <a:p>
            <a:pPr lvl="1">
              <a:spcAft>
                <a:spcPts val="800"/>
              </a:spcAft>
            </a:pPr>
            <a:r>
              <a:rPr lang="en-US" altLang="zh-CN" sz="3200" dirty="0"/>
              <a:t>Our goal:</a:t>
            </a:r>
          </a:p>
          <a:p>
            <a:pPr lvl="1"/>
            <a:r>
              <a:rPr lang="en-US" altLang="zh-CN" sz="3200" dirty="0">
                <a:solidFill>
                  <a:srgbClr val="000000"/>
                </a:solidFill>
              </a:rPr>
              <a:t>	</a:t>
            </a:r>
            <a:r>
              <a:rPr lang="en-US" altLang="zh-CN" sz="3200" dirty="0" smtClean="0">
                <a:solidFill>
                  <a:srgbClr val="000000"/>
                </a:solidFill>
              </a:rPr>
              <a:t>1) minimize #memory accesses   </a:t>
            </a:r>
            <a:r>
              <a:rPr lang="en-US" altLang="zh-CN" sz="320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1</a:t>
            </a:r>
            <a:endParaRPr lang="en-US" altLang="zh-CN" sz="3200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sz="3200" dirty="0" smtClean="0">
                <a:solidFill>
                  <a:srgbClr val="000000"/>
                </a:solidFill>
              </a:rPr>
              <a:t>	2) minimize #hash computations </a:t>
            </a:r>
            <a:r>
              <a:rPr lang="en-US" altLang="zh-CN" sz="3200" dirty="0">
                <a:solidFill>
                  <a:srgbClr val="000000"/>
                </a:solidFill>
                <a:sym typeface="Wingdings" panose="05000000000000000000" pitchFamily="2" charset="2"/>
              </a:rPr>
              <a:t> 1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416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53"/>
    </mc:Choice>
    <mc:Fallback>
      <p:transition spd="slow" advTm="88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1.3|7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2.1|31.1|5|5.4|3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9|10|1.8|3.7|9.7|12.6|17.1|6.7|7.2|6|11.3|26.8|8.9|6.8|1|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3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|0.4|71|0.7|0.8|0.6|7.7|6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3|1.1|0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|15.6|27.9|1.8|7.5|15.2|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|0.4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6.3|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0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6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9.8|7.3|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矩形 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直接连接符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2|8.1|1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9|3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|1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2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|0.6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2|27.6|36.5"/>
</p:tagLst>
</file>

<file path=ppt/theme/theme1.xml><?xml version="1.0" encoding="utf-8"?>
<a:theme xmlns:a="http://schemas.openxmlformats.org/drawingml/2006/main" name="Office 主题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A000120150327A04KPBG</Template>
  <TotalTime>16998</TotalTime>
  <Words>2486</Words>
  <Application>Microsoft Office PowerPoint</Application>
  <PresentationFormat>宽屏</PresentationFormat>
  <Paragraphs>719</Paragraphs>
  <Slides>47</Slides>
  <Notes>47</Notes>
  <HiddenSlides>0</HiddenSlides>
  <MMClips>47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LinLibertineT</vt:lpstr>
      <vt:lpstr>华文宋体</vt:lpstr>
      <vt:lpstr>华文细黑</vt:lpstr>
      <vt:lpstr>宋体</vt:lpstr>
      <vt:lpstr>Microsoft YaHei</vt:lpstr>
      <vt:lpstr>Microsoft YaHei</vt:lpstr>
      <vt:lpstr>Arial</vt:lpstr>
      <vt:lpstr>Arial Narrow</vt:lpstr>
      <vt:lpstr>Calibri</vt:lpstr>
      <vt:lpstr>Cambria Math</vt:lpstr>
      <vt:lpstr>Times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NewNet</cp:lastModifiedBy>
  <cp:revision>1299</cp:revision>
  <dcterms:created xsi:type="dcterms:W3CDTF">2015-05-14T07:52:23Z</dcterms:created>
  <dcterms:modified xsi:type="dcterms:W3CDTF">2020-06-04T03:14:36Z</dcterms:modified>
</cp:coreProperties>
</file>